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Lst>
  <p:sldSz cy="8229600" cx="14630400"/>
  <p:notesSz cx="8229600" cy="14630400"/>
  <p:embeddedFontLst>
    <p:embeddedFont>
      <p:font typeface="IBM Plex Sans"/>
      <p:regular r:id="rId12"/>
      <p:bold r:id="rId13"/>
      <p:italic r:id="rId14"/>
      <p:boldItalic r:id="rId15"/>
    </p:embeddedFont>
    <p:embeddedFont>
      <p:font typeface="Inter"/>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IBMPlexSans-bold.fntdata"/><Relationship Id="rId12" Type="http://schemas.openxmlformats.org/officeDocument/2006/relationships/font" Target="fonts/IBMPlex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IBMPlexSans-boldItalic.fntdata"/><Relationship Id="rId14" Type="http://schemas.openxmlformats.org/officeDocument/2006/relationships/font" Target="fonts/IBMPlexSans-italic.fntdata"/><Relationship Id="rId17" Type="http://schemas.openxmlformats.org/officeDocument/2006/relationships/font" Target="fonts/Inter-bold.fntdata"/><Relationship Id="rId16" Type="http://schemas.openxmlformats.org/officeDocument/2006/relationships/font" Target="fonts/Inter-regular.fntdata"/><Relationship Id="rId5" Type="http://schemas.openxmlformats.org/officeDocument/2006/relationships/slide" Target="slides/slide1.xml"/><Relationship Id="rId19" Type="http://schemas.openxmlformats.org/officeDocument/2006/relationships/font" Target="fonts/Inter-boldItalic.fntdata"/><Relationship Id="rId6" Type="http://schemas.openxmlformats.org/officeDocument/2006/relationships/slide" Target="slides/slide2.xml"/><Relationship Id="rId18" Type="http://schemas.openxmlformats.org/officeDocument/2006/relationships/font" Target="fonts/Inter-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t>‹#›</a:t>
            </a:fld>
            <a:endParaRPr b="0" i="0" sz="1200" u="none" cap="none" strike="noStrik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bg>
      <p:bgPr>
        <a:solidFill>
          <a:srgbClr val="000000"/>
        </a:solidFill>
      </p:bgPr>
    </p:bg>
    <p:spTree>
      <p:nvGrpSpPr>
        <p:cNvPr id="10" name="Shape 10"/>
        <p:cNvGrpSpPr/>
        <p:nvPr/>
      </p:nvGrpSpPr>
      <p:grpSpPr>
        <a:xfrm>
          <a:off x="0" y="0"/>
          <a:ext cx="0" cy="0"/>
          <a:chOff x="0" y="0"/>
          <a:chExt cx="0" cy="0"/>
        </a:xfrm>
      </p:grpSpPr>
      <p:sp>
        <p:nvSpPr>
          <p:cNvPr id="11" name="Google Shape;11;p2"/>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bg>
      <p:bgPr>
        <a:solidFill>
          <a:srgbClr val="000000"/>
        </a:solidFill>
      </p:bgPr>
    </p:bg>
    <p:spTree>
      <p:nvGrpSpPr>
        <p:cNvPr id="13" name="Shape 13"/>
        <p:cNvGrpSpPr/>
        <p:nvPr/>
      </p:nvGrpSpPr>
      <p:grpSpPr>
        <a:xfrm>
          <a:off x="0" y="0"/>
          <a:ext cx="0" cy="0"/>
          <a:chOff x="0" y="0"/>
          <a:chExt cx="0" cy="0"/>
        </a:xfrm>
      </p:grpSpPr>
      <p:sp>
        <p:nvSpPr>
          <p:cNvPr id="14" name="Google Shape;14;p3"/>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bg>
      <p:bgPr>
        <a:solidFill>
          <a:srgbClr val="000000"/>
        </a:solidFill>
      </p:bgPr>
    </p:bg>
    <p:spTree>
      <p:nvGrpSpPr>
        <p:cNvPr id="16" name="Shape 16"/>
        <p:cNvGrpSpPr/>
        <p:nvPr/>
      </p:nvGrpSpPr>
      <p:grpSpPr>
        <a:xfrm>
          <a:off x="0" y="0"/>
          <a:ext cx="0" cy="0"/>
          <a:chOff x="0" y="0"/>
          <a:chExt cx="0" cy="0"/>
        </a:xfrm>
      </p:grpSpPr>
      <p:sp>
        <p:nvSpPr>
          <p:cNvPr id="17" name="Google Shape;17;p4"/>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bg>
      <p:bgPr>
        <a:solidFill>
          <a:srgbClr val="000000"/>
        </a:solidFill>
      </p:bgPr>
    </p:bg>
    <p:spTree>
      <p:nvGrpSpPr>
        <p:cNvPr id="19" name="Shape 19"/>
        <p:cNvGrpSpPr/>
        <p:nvPr/>
      </p:nvGrpSpPr>
      <p:grpSpPr>
        <a:xfrm>
          <a:off x="0" y="0"/>
          <a:ext cx="0" cy="0"/>
          <a:chOff x="0" y="0"/>
          <a:chExt cx="0" cy="0"/>
        </a:xfrm>
      </p:grpSpPr>
      <p:sp>
        <p:nvSpPr>
          <p:cNvPr id="20" name="Google Shape;20;p5"/>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5"/>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bg>
      <p:bgPr>
        <a:solidFill>
          <a:srgbClr val="000000"/>
        </a:solidFill>
      </p:bgPr>
    </p:bg>
    <p:spTree>
      <p:nvGrpSpPr>
        <p:cNvPr id="22" name="Shape 22"/>
        <p:cNvGrpSpPr/>
        <p:nvPr/>
      </p:nvGrpSpPr>
      <p:grpSpPr>
        <a:xfrm>
          <a:off x="0" y="0"/>
          <a:ext cx="0" cy="0"/>
          <a:chOff x="0" y="0"/>
          <a:chExt cx="0" cy="0"/>
        </a:xfrm>
      </p:grpSpPr>
      <p:sp>
        <p:nvSpPr>
          <p:cNvPr id="23" name="Google Shape;23;p6"/>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6"/>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bg>
      <p:bgPr>
        <a:solidFill>
          <a:srgbClr val="000000"/>
        </a:solidFill>
      </p:bgPr>
    </p:bg>
    <p:spTree>
      <p:nvGrpSpPr>
        <p:cNvPr id="25" name="Shape 25"/>
        <p:cNvGrpSpPr/>
        <p:nvPr/>
      </p:nvGrpSpPr>
      <p:grpSpPr>
        <a:xfrm>
          <a:off x="0" y="0"/>
          <a:ext cx="0" cy="0"/>
          <a:chOff x="0" y="0"/>
          <a:chExt cx="0" cy="0"/>
        </a:xfrm>
      </p:grpSpPr>
      <p:sp>
        <p:nvSpPr>
          <p:cNvPr id="26" name="Google Shape;26;p7"/>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7"/>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bg>
      <p:bgPr>
        <a:solidFill>
          <a:srgbClr val="000000"/>
        </a:solidFill>
      </p:bgPr>
    </p:bg>
    <p:spTree>
      <p:nvGrpSpPr>
        <p:cNvPr id="28" name="Shape 28"/>
        <p:cNvGrpSpPr/>
        <p:nvPr/>
      </p:nvGrpSpPr>
      <p:grpSpPr>
        <a:xfrm>
          <a:off x="0" y="0"/>
          <a:ext cx="0" cy="0"/>
          <a:chOff x="0" y="0"/>
          <a:chExt cx="0" cy="0"/>
        </a:xfrm>
      </p:grpSpPr>
      <p:sp>
        <p:nvSpPr>
          <p:cNvPr id="29" name="Google Shape;29;p8"/>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8"/>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3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pic>
        <p:nvPicPr>
          <p:cNvPr descr="preencoded.png" id="37" name="Google Shape;37;p10"/>
          <p:cNvPicPr preferRelativeResize="0"/>
          <p:nvPr/>
        </p:nvPicPr>
        <p:blipFill rotWithShape="1">
          <a:blip r:embed="rId3">
            <a:alphaModFix/>
          </a:blip>
          <a:srcRect b="0" l="0" r="0" t="0"/>
          <a:stretch/>
        </p:blipFill>
        <p:spPr>
          <a:xfrm>
            <a:off x="0" y="0"/>
            <a:ext cx="5760720" cy="8229600"/>
          </a:xfrm>
          <a:prstGeom prst="rect">
            <a:avLst/>
          </a:prstGeom>
          <a:noFill/>
          <a:ln>
            <a:noFill/>
          </a:ln>
        </p:spPr>
      </p:pic>
      <p:sp>
        <p:nvSpPr>
          <p:cNvPr id="38" name="Google Shape;38;p10"/>
          <p:cNvSpPr/>
          <p:nvPr/>
        </p:nvSpPr>
        <p:spPr>
          <a:xfrm>
            <a:off x="6280190" y="2869525"/>
            <a:ext cx="7556421" cy="1240155"/>
          </a:xfrm>
          <a:prstGeom prst="rect">
            <a:avLst/>
          </a:prstGeom>
          <a:noFill/>
          <a:ln>
            <a:noFill/>
          </a:ln>
        </p:spPr>
        <p:txBody>
          <a:bodyPr anchorCtr="0" anchor="t" bIns="0" lIns="0" spcFirstLastPara="1" rIns="0" wrap="square" tIns="0">
            <a:noAutofit/>
          </a:bodyPr>
          <a:lstStyle/>
          <a:p>
            <a:pPr indent="0" lvl="0" marL="0" marR="0" rtl="0" algn="l">
              <a:lnSpc>
                <a:spcPct val="124358"/>
              </a:lnSpc>
              <a:spcBef>
                <a:spcPts val="0"/>
              </a:spcBef>
              <a:spcAft>
                <a:spcPts val="0"/>
              </a:spcAft>
              <a:buClr>
                <a:srgbClr val="FF6A13"/>
              </a:buClr>
              <a:buSzPts val="3900"/>
              <a:buFont typeface="Inter"/>
              <a:buNone/>
            </a:pPr>
            <a:r>
              <a:rPr b="1" i="0" lang="en-US" sz="3900" u="none" cap="none" strike="noStrike">
                <a:solidFill>
                  <a:srgbClr val="FF6A13"/>
                </a:solidFill>
                <a:latin typeface="Inter"/>
                <a:ea typeface="Inter"/>
                <a:cs typeface="Inter"/>
                <a:sym typeface="Inter"/>
              </a:rPr>
              <a:t>FlowOps360™: Sales &amp; Buyer Map QuickStart Guide</a:t>
            </a:r>
            <a:endParaRPr b="0" i="0" sz="3900" u="none" cap="none" strike="noStrike"/>
          </a:p>
        </p:txBody>
      </p:sp>
      <p:sp>
        <p:nvSpPr>
          <p:cNvPr id="39" name="Google Shape;39;p10"/>
          <p:cNvSpPr/>
          <p:nvPr/>
        </p:nvSpPr>
        <p:spPr>
          <a:xfrm>
            <a:off x="6280190" y="4407337"/>
            <a:ext cx="7556421" cy="952619"/>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Welcome to your comprehensive guide for aligning sales execution with buyer psychology. This QuickStart framework gives you the essential tools to map, measure, and optimize how deals move through your pipeline.</a:t>
            </a:r>
            <a:endParaRPr b="0" i="0" sz="1550" u="none" cap="none" strike="noStrike"/>
          </a:p>
        </p:txBody>
      </p:sp>
      <p:sp>
        <p:nvSpPr>
          <p:cNvPr id="40" name="Google Shape;40;p10"/>
          <p:cNvSpPr/>
          <p:nvPr/>
        </p:nvSpPr>
        <p:spPr>
          <a:xfrm>
            <a:off x="5664994" y="7741325"/>
            <a:ext cx="2082403"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Tingom Group | FlowOps360™</a:t>
            </a:r>
            <a:endParaRPr b="0" i="0" sz="1050" u="none" cap="none" strike="noStrike"/>
          </a:p>
        </p:txBody>
      </p:sp>
      <p:pic>
        <p:nvPicPr>
          <p:cNvPr descr="preencoded.png" id="41" name="Google Shape;41;p10"/>
          <p:cNvPicPr preferRelativeResize="0"/>
          <p:nvPr/>
        </p:nvPicPr>
        <p:blipFill rotWithShape="1">
          <a:blip r:embed="rId4">
            <a:alphaModFix/>
          </a:blip>
          <a:srcRect b="0" l="0" r="0" t="0"/>
          <a:stretch/>
        </p:blipFill>
        <p:spPr>
          <a:xfrm>
            <a:off x="13630751" y="7679174"/>
            <a:ext cx="821055" cy="3467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1"/>
          <p:cNvSpPr/>
          <p:nvPr/>
        </p:nvSpPr>
        <p:spPr>
          <a:xfrm>
            <a:off x="793790" y="960120"/>
            <a:ext cx="11020782" cy="434102"/>
          </a:xfrm>
          <a:prstGeom prst="rect">
            <a:avLst/>
          </a:prstGeom>
          <a:noFill/>
          <a:ln>
            <a:noFill/>
          </a:ln>
        </p:spPr>
        <p:txBody>
          <a:bodyPr anchorCtr="0" anchor="t" bIns="0" lIns="0" spcFirstLastPara="1" rIns="0" wrap="square" tIns="0">
            <a:noAutofit/>
          </a:bodyPr>
          <a:lstStyle/>
          <a:p>
            <a:pPr indent="0" lvl="0" marL="0" marR="0" rtl="0" algn="l">
              <a:lnSpc>
                <a:spcPct val="125925"/>
              </a:lnSpc>
              <a:spcBef>
                <a:spcPts val="0"/>
              </a:spcBef>
              <a:spcAft>
                <a:spcPts val="0"/>
              </a:spcAft>
              <a:buClr>
                <a:srgbClr val="FF6A13"/>
              </a:buClr>
              <a:buSzPts val="2700"/>
              <a:buFont typeface="Inter"/>
              <a:buNone/>
            </a:pPr>
            <a:r>
              <a:rPr b="1" i="0" lang="en-US" sz="2700" u="none" cap="none" strike="noStrike">
                <a:solidFill>
                  <a:srgbClr val="FF6A13"/>
                </a:solidFill>
                <a:latin typeface="Inter"/>
                <a:ea typeface="Inter"/>
                <a:cs typeface="Inter"/>
                <a:sym typeface="Inter"/>
              </a:rPr>
              <a:t>Why Map Your Journey? The Foundation for Predictable Revenue</a:t>
            </a:r>
            <a:endParaRPr b="0" i="0" sz="2700" u="none" cap="none" strike="noStrike"/>
          </a:p>
        </p:txBody>
      </p:sp>
      <p:sp>
        <p:nvSpPr>
          <p:cNvPr id="48" name="Google Shape;48;p11"/>
          <p:cNvSpPr/>
          <p:nvPr/>
        </p:nvSpPr>
        <p:spPr>
          <a:xfrm>
            <a:off x="793790" y="1671995"/>
            <a:ext cx="13042821" cy="1068348"/>
          </a:xfrm>
          <a:prstGeom prst="roundRect">
            <a:avLst>
              <a:gd fmla="val 19507" name="adj"/>
            </a:avLst>
          </a:prstGeom>
          <a:solidFill>
            <a:srgbClr val="FFFFFF"/>
          </a:solidFill>
          <a:ln cap="flat" cmpd="sng" w="22850">
            <a:solidFill>
              <a:srgbClr val="D8D4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p:nvPr/>
        </p:nvSpPr>
        <p:spPr>
          <a:xfrm>
            <a:off x="955477" y="1833682"/>
            <a:ext cx="1736646" cy="217051"/>
          </a:xfrm>
          <a:prstGeom prst="rect">
            <a:avLst/>
          </a:prstGeom>
          <a:noFill/>
          <a:ln>
            <a:noFill/>
          </a:ln>
        </p:spPr>
        <p:txBody>
          <a:bodyPr anchorCtr="0" anchor="t" bIns="0" lIns="0" spcFirstLastPara="1" rIns="0" wrap="square" tIns="0">
            <a:noAutofit/>
          </a:bodyPr>
          <a:lstStyle/>
          <a:p>
            <a:pPr indent="0" lvl="0" marL="0" marR="0" rtl="0" algn="l">
              <a:lnSpc>
                <a:spcPct val="125925"/>
              </a:lnSpc>
              <a:spcBef>
                <a:spcPts val="0"/>
              </a:spcBef>
              <a:spcAft>
                <a:spcPts val="0"/>
              </a:spcAft>
              <a:buClr>
                <a:srgbClr val="333333"/>
              </a:buClr>
              <a:buSzPts val="1350"/>
              <a:buFont typeface="Inter"/>
              <a:buNone/>
            </a:pPr>
            <a:r>
              <a:rPr b="1" i="0" lang="en-US" sz="1350" u="none" cap="none" strike="noStrike">
                <a:solidFill>
                  <a:srgbClr val="333333"/>
                </a:solidFill>
                <a:latin typeface="Inter"/>
                <a:ea typeface="Inter"/>
                <a:cs typeface="Inter"/>
                <a:sym typeface="Inter"/>
              </a:rPr>
              <a:t>The Map's Purpose</a:t>
            </a:r>
            <a:endParaRPr b="0" i="0" sz="1350" u="none" cap="none" strike="noStrike"/>
          </a:p>
        </p:txBody>
      </p:sp>
      <p:sp>
        <p:nvSpPr>
          <p:cNvPr id="50" name="Google Shape;50;p11"/>
          <p:cNvSpPr/>
          <p:nvPr/>
        </p:nvSpPr>
        <p:spPr>
          <a:xfrm>
            <a:off x="955477" y="2134076"/>
            <a:ext cx="12719447"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This kit combines your internal </a:t>
            </a:r>
            <a:r>
              <a:rPr b="1" i="0" lang="en-US" sz="1050" u="none" cap="none" strike="noStrike">
                <a:solidFill>
                  <a:srgbClr val="333333"/>
                </a:solidFill>
                <a:latin typeface="IBM Plex Sans"/>
                <a:ea typeface="IBM Plex Sans"/>
                <a:cs typeface="IBM Plex Sans"/>
                <a:sym typeface="IBM Plex Sans"/>
              </a:rPr>
              <a:t>Sales Process</a:t>
            </a:r>
            <a:r>
              <a:rPr b="0" i="0" lang="en-US" sz="1050" u="none" cap="none" strike="noStrike">
                <a:solidFill>
                  <a:srgbClr val="333333"/>
                </a:solidFill>
                <a:latin typeface="IBM Plex Sans"/>
                <a:ea typeface="IBM Plex Sans"/>
                <a:cs typeface="IBM Plex Sans"/>
                <a:sym typeface="IBM Plex Sans"/>
              </a:rPr>
              <a:t> (what your team does) with the </a:t>
            </a:r>
            <a:r>
              <a:rPr b="1" i="0" lang="en-US" sz="1050" u="none" cap="none" strike="noStrike">
                <a:solidFill>
                  <a:srgbClr val="333333"/>
                </a:solidFill>
                <a:latin typeface="IBM Plex Sans"/>
                <a:ea typeface="IBM Plex Sans"/>
                <a:cs typeface="IBM Plex Sans"/>
                <a:sym typeface="IBM Plex Sans"/>
              </a:rPr>
              <a:t>Customer Journey</a:t>
            </a:r>
            <a:r>
              <a:rPr b="0" i="0" lang="en-US" sz="1050" u="none" cap="none" strike="noStrike">
                <a:solidFill>
                  <a:srgbClr val="333333"/>
                </a:solidFill>
                <a:latin typeface="IBM Plex Sans"/>
                <a:ea typeface="IBM Plex Sans"/>
                <a:cs typeface="IBM Plex Sans"/>
                <a:sym typeface="IBM Plex Sans"/>
              </a:rPr>
              <a:t> (what the buyer thinks and needs). Aligning these two maps stops confusion and prevents deals from getting stuck.</a:t>
            </a:r>
            <a:endParaRPr b="0" i="0" sz="1050" u="none" cap="none" strike="noStrike"/>
          </a:p>
        </p:txBody>
      </p:sp>
      <p:sp>
        <p:nvSpPr>
          <p:cNvPr id="51" name="Google Shape;51;p11"/>
          <p:cNvSpPr/>
          <p:nvPr/>
        </p:nvSpPr>
        <p:spPr>
          <a:xfrm>
            <a:off x="793790" y="2948702"/>
            <a:ext cx="4503658" cy="347305"/>
          </a:xfrm>
          <a:prstGeom prst="rect">
            <a:avLst/>
          </a:prstGeom>
          <a:noFill/>
          <a:ln>
            <a:noFill/>
          </a:ln>
        </p:spPr>
        <p:txBody>
          <a:bodyPr anchorCtr="0" anchor="t" bIns="0" lIns="0" spcFirstLastPara="1" rIns="0" wrap="square" tIns="0">
            <a:noAutofit/>
          </a:bodyPr>
          <a:lstStyle/>
          <a:p>
            <a:pPr indent="0" lvl="0" marL="0" marR="0" rtl="0" algn="l">
              <a:lnSpc>
                <a:spcPct val="125581"/>
              </a:lnSpc>
              <a:spcBef>
                <a:spcPts val="0"/>
              </a:spcBef>
              <a:spcAft>
                <a:spcPts val="0"/>
              </a:spcAft>
              <a:buClr>
                <a:srgbClr val="FF6A13"/>
              </a:buClr>
              <a:buSzPts val="2150"/>
              <a:buFont typeface="Inter"/>
              <a:buNone/>
            </a:pPr>
            <a:r>
              <a:rPr b="1" i="0" lang="en-US" sz="2150" u="none" cap="none" strike="noStrike">
                <a:solidFill>
                  <a:srgbClr val="FF6A13"/>
                </a:solidFill>
                <a:latin typeface="Inter"/>
                <a:ea typeface="Inter"/>
                <a:cs typeface="Inter"/>
                <a:sym typeface="Inter"/>
              </a:rPr>
              <a:t>Five Critical Questions Answered</a:t>
            </a:r>
            <a:endParaRPr b="0" i="0" sz="2150" u="none" cap="none" strike="noStrike"/>
          </a:p>
        </p:txBody>
      </p:sp>
      <p:sp>
        <p:nvSpPr>
          <p:cNvPr id="52" name="Google Shape;52;p11"/>
          <p:cNvSpPr/>
          <p:nvPr/>
        </p:nvSpPr>
        <p:spPr>
          <a:xfrm>
            <a:off x="793790" y="3504367"/>
            <a:ext cx="13042821" cy="2440543"/>
          </a:xfrm>
          <a:prstGeom prst="roundRect">
            <a:avLst>
              <a:gd fmla="val 8539" name="adj"/>
            </a:avLst>
          </a:prstGeom>
          <a:noFill/>
          <a:ln cap="flat" cmpd="sng" w="9525">
            <a:solidFill>
              <a:srgbClr val="000000">
                <a:alpha val="784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p:nvPr/>
        </p:nvSpPr>
        <p:spPr>
          <a:xfrm>
            <a:off x="801410" y="3511987"/>
            <a:ext cx="13027581" cy="404217"/>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p:nvPr/>
        </p:nvSpPr>
        <p:spPr>
          <a:xfrm>
            <a:off x="940356" y="3602950"/>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Question</a:t>
            </a:r>
            <a:endParaRPr b="0" i="0" sz="1050" u="none" cap="none" strike="noStrike"/>
          </a:p>
        </p:txBody>
      </p:sp>
      <p:sp>
        <p:nvSpPr>
          <p:cNvPr id="55" name="Google Shape;55;p11"/>
          <p:cNvSpPr/>
          <p:nvPr/>
        </p:nvSpPr>
        <p:spPr>
          <a:xfrm>
            <a:off x="4201001" y="3602950"/>
            <a:ext cx="4274344"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Answer</a:t>
            </a:r>
            <a:endParaRPr b="0" i="0" sz="1050" u="none" cap="none" strike="noStrike"/>
          </a:p>
        </p:txBody>
      </p:sp>
      <p:sp>
        <p:nvSpPr>
          <p:cNvPr id="56" name="Google Shape;56;p11"/>
          <p:cNvSpPr/>
          <p:nvPr/>
        </p:nvSpPr>
        <p:spPr>
          <a:xfrm>
            <a:off x="8760619" y="3602950"/>
            <a:ext cx="4929545"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Why This Matters</a:t>
            </a:r>
            <a:endParaRPr b="0" i="0" sz="1050" u="none" cap="none" strike="noStrike"/>
          </a:p>
        </p:txBody>
      </p:sp>
      <p:sp>
        <p:nvSpPr>
          <p:cNvPr id="57" name="Google Shape;57;p11"/>
          <p:cNvSpPr/>
          <p:nvPr/>
        </p:nvSpPr>
        <p:spPr>
          <a:xfrm>
            <a:off x="801410" y="3916204"/>
            <a:ext cx="13027581" cy="404217"/>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940356" y="4007168"/>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WHO</a:t>
            </a:r>
            <a:r>
              <a:rPr b="0" i="0" lang="en-US" sz="1050" u="none" cap="none" strike="noStrike">
                <a:solidFill>
                  <a:srgbClr val="333333"/>
                </a:solidFill>
                <a:latin typeface="IBM Plex Sans"/>
                <a:ea typeface="IBM Plex Sans"/>
                <a:cs typeface="IBM Plex Sans"/>
                <a:sym typeface="IBM Plex Sans"/>
              </a:rPr>
              <a:t> should use this?</a:t>
            </a:r>
            <a:endParaRPr b="0" i="0" sz="1050" u="none" cap="none" strike="noStrike"/>
          </a:p>
        </p:txBody>
      </p:sp>
      <p:sp>
        <p:nvSpPr>
          <p:cNvPr id="59" name="Google Shape;59;p11"/>
          <p:cNvSpPr/>
          <p:nvPr/>
        </p:nvSpPr>
        <p:spPr>
          <a:xfrm>
            <a:off x="4201001" y="4007168"/>
            <a:ext cx="4274344"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Business Owners, Sales Leaders, and Marketing Managers</a:t>
            </a:r>
            <a:endParaRPr b="0" i="0" sz="1050" u="none" cap="none" strike="noStrike"/>
          </a:p>
        </p:txBody>
      </p:sp>
      <p:sp>
        <p:nvSpPr>
          <p:cNvPr id="60" name="Google Shape;60;p11"/>
          <p:cNvSpPr/>
          <p:nvPr/>
        </p:nvSpPr>
        <p:spPr>
          <a:xfrm>
            <a:off x="8760619" y="4007168"/>
            <a:ext cx="4929545"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Ensures everyone shares one version of the truth across your organization</a:t>
            </a:r>
            <a:endParaRPr b="0" i="0" sz="1050" u="none" cap="none" strike="noStrike"/>
          </a:p>
        </p:txBody>
      </p:sp>
      <p:sp>
        <p:nvSpPr>
          <p:cNvPr id="61" name="Google Shape;61;p11"/>
          <p:cNvSpPr/>
          <p:nvPr/>
        </p:nvSpPr>
        <p:spPr>
          <a:xfrm>
            <a:off x="801410" y="4320421"/>
            <a:ext cx="13027581" cy="404217"/>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1"/>
          <p:cNvSpPr/>
          <p:nvPr/>
        </p:nvSpPr>
        <p:spPr>
          <a:xfrm>
            <a:off x="940356" y="4411385"/>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WHAT</a:t>
            </a:r>
            <a:r>
              <a:rPr b="0" i="0" lang="en-US" sz="1050" u="none" cap="none" strike="noStrike">
                <a:solidFill>
                  <a:srgbClr val="333333"/>
                </a:solidFill>
                <a:latin typeface="IBM Plex Sans"/>
                <a:ea typeface="IBM Plex Sans"/>
                <a:cs typeface="IBM Plex Sans"/>
                <a:sym typeface="IBM Plex Sans"/>
              </a:rPr>
              <a:t> is it?</a:t>
            </a:r>
            <a:endParaRPr b="0" i="0" sz="1050" u="none" cap="none" strike="noStrike"/>
          </a:p>
        </p:txBody>
      </p:sp>
      <p:sp>
        <p:nvSpPr>
          <p:cNvPr id="63" name="Google Shape;63;p11"/>
          <p:cNvSpPr/>
          <p:nvPr/>
        </p:nvSpPr>
        <p:spPr>
          <a:xfrm>
            <a:off x="4201001" y="4411385"/>
            <a:ext cx="4274344"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A single document mapping buyer thoughts to seller stages</a:t>
            </a:r>
            <a:endParaRPr b="0" i="0" sz="1050" u="none" cap="none" strike="noStrike"/>
          </a:p>
        </p:txBody>
      </p:sp>
      <p:sp>
        <p:nvSpPr>
          <p:cNvPr id="64" name="Google Shape;64;p11"/>
          <p:cNvSpPr/>
          <p:nvPr/>
        </p:nvSpPr>
        <p:spPr>
          <a:xfrm>
            <a:off x="8760619" y="4411385"/>
            <a:ext cx="4929545"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Eliminates guesswork in forecasting and pipeline reviews</a:t>
            </a:r>
            <a:endParaRPr b="0" i="0" sz="1050" u="none" cap="none" strike="noStrike"/>
          </a:p>
        </p:txBody>
      </p:sp>
      <p:sp>
        <p:nvSpPr>
          <p:cNvPr id="65" name="Google Shape;65;p11"/>
          <p:cNvSpPr/>
          <p:nvPr/>
        </p:nvSpPr>
        <p:spPr>
          <a:xfrm>
            <a:off x="801410" y="4724638"/>
            <a:ext cx="13027581" cy="404217"/>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
          <p:cNvSpPr/>
          <p:nvPr/>
        </p:nvSpPr>
        <p:spPr>
          <a:xfrm>
            <a:off x="940356" y="4815602"/>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WHERE</a:t>
            </a:r>
            <a:r>
              <a:rPr b="0" i="0" lang="en-US" sz="1050" u="none" cap="none" strike="noStrike">
                <a:solidFill>
                  <a:srgbClr val="333333"/>
                </a:solidFill>
                <a:latin typeface="IBM Plex Sans"/>
                <a:ea typeface="IBM Plex Sans"/>
                <a:cs typeface="IBM Plex Sans"/>
                <a:sym typeface="IBM Plex Sans"/>
              </a:rPr>
              <a:t> is it enforced?</a:t>
            </a:r>
            <a:endParaRPr b="0" i="0" sz="1050" u="none" cap="none" strike="noStrike"/>
          </a:p>
        </p:txBody>
      </p:sp>
      <p:sp>
        <p:nvSpPr>
          <p:cNvPr id="67" name="Google Shape;67;p11"/>
          <p:cNvSpPr/>
          <p:nvPr/>
        </p:nvSpPr>
        <p:spPr>
          <a:xfrm>
            <a:off x="4201001" y="4815602"/>
            <a:ext cx="4274344"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In your CRM (e.g., HubSpot, Salesforce)</a:t>
            </a:r>
            <a:endParaRPr b="0" i="0" sz="1050" u="none" cap="none" strike="noStrike"/>
          </a:p>
        </p:txBody>
      </p:sp>
      <p:sp>
        <p:nvSpPr>
          <p:cNvPr id="68" name="Google Shape;68;p11"/>
          <p:cNvSpPr/>
          <p:nvPr/>
        </p:nvSpPr>
        <p:spPr>
          <a:xfrm>
            <a:off x="8760619" y="4815602"/>
            <a:ext cx="4929545"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Ensures every sales rep follows the system automatically</a:t>
            </a:r>
            <a:endParaRPr b="0" i="0" sz="1050" u="none" cap="none" strike="noStrike"/>
          </a:p>
        </p:txBody>
      </p:sp>
      <p:sp>
        <p:nvSpPr>
          <p:cNvPr id="69" name="Google Shape;69;p11"/>
          <p:cNvSpPr/>
          <p:nvPr/>
        </p:nvSpPr>
        <p:spPr>
          <a:xfrm>
            <a:off x="801410" y="5128855"/>
            <a:ext cx="13027581" cy="404217"/>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940356" y="5219819"/>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WHEN</a:t>
            </a:r>
            <a:r>
              <a:rPr b="0" i="0" lang="en-US" sz="1050" u="none" cap="none" strike="noStrike">
                <a:solidFill>
                  <a:srgbClr val="333333"/>
                </a:solidFill>
                <a:latin typeface="IBM Plex Sans"/>
                <a:ea typeface="IBM Plex Sans"/>
                <a:cs typeface="IBM Plex Sans"/>
                <a:sym typeface="IBM Plex Sans"/>
              </a:rPr>
              <a:t> do you use it?</a:t>
            </a:r>
            <a:endParaRPr b="0" i="0" sz="1050" u="none" cap="none" strike="noStrike"/>
          </a:p>
        </p:txBody>
      </p:sp>
      <p:sp>
        <p:nvSpPr>
          <p:cNvPr id="71" name="Google Shape;71;p11"/>
          <p:cNvSpPr/>
          <p:nvPr/>
        </p:nvSpPr>
        <p:spPr>
          <a:xfrm>
            <a:off x="4201001" y="5219819"/>
            <a:ext cx="4274344"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Before training a new hire or making a sales forecast</a:t>
            </a:r>
            <a:endParaRPr b="0" i="0" sz="1050" u="none" cap="none" strike="noStrike"/>
          </a:p>
        </p:txBody>
      </p:sp>
      <p:sp>
        <p:nvSpPr>
          <p:cNvPr id="72" name="Google Shape;72;p11"/>
          <p:cNvSpPr/>
          <p:nvPr/>
        </p:nvSpPr>
        <p:spPr>
          <a:xfrm>
            <a:off x="8760619" y="5219819"/>
            <a:ext cx="4929545"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Provides objective criteria for advancing a deal</a:t>
            </a:r>
            <a:endParaRPr b="0" i="0" sz="1050" u="none" cap="none" strike="noStrike"/>
          </a:p>
        </p:txBody>
      </p:sp>
      <p:sp>
        <p:nvSpPr>
          <p:cNvPr id="73" name="Google Shape;73;p11"/>
          <p:cNvSpPr/>
          <p:nvPr/>
        </p:nvSpPr>
        <p:spPr>
          <a:xfrm>
            <a:off x="801410" y="5533072"/>
            <a:ext cx="13027581" cy="404217"/>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a:off x="940356" y="5624036"/>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WHY</a:t>
            </a:r>
            <a:r>
              <a:rPr b="0" i="0" lang="en-US" sz="1050" u="none" cap="none" strike="noStrike">
                <a:solidFill>
                  <a:srgbClr val="333333"/>
                </a:solidFill>
                <a:latin typeface="IBM Plex Sans"/>
                <a:ea typeface="IBM Plex Sans"/>
                <a:cs typeface="IBM Plex Sans"/>
                <a:sym typeface="IBM Plex Sans"/>
              </a:rPr>
              <a:t> is it critical?</a:t>
            </a:r>
            <a:endParaRPr b="0" i="0" sz="1050" u="none" cap="none" strike="noStrike"/>
          </a:p>
        </p:txBody>
      </p:sp>
      <p:sp>
        <p:nvSpPr>
          <p:cNvPr id="75" name="Google Shape;75;p11"/>
          <p:cNvSpPr/>
          <p:nvPr/>
        </p:nvSpPr>
        <p:spPr>
          <a:xfrm>
            <a:off x="4201001" y="5624036"/>
            <a:ext cx="4274344"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2F3E86"/>
              </a:buClr>
              <a:buSzPts val="1050"/>
              <a:buFont typeface="IBM Plex Sans"/>
              <a:buNone/>
            </a:pPr>
            <a:r>
              <a:rPr b="1" i="0" lang="en-US" sz="1050" u="none" cap="none" strike="noStrike">
                <a:solidFill>
                  <a:srgbClr val="2F3E86"/>
                </a:solidFill>
                <a:latin typeface="IBM Plex Sans"/>
                <a:ea typeface="IBM Plex Sans"/>
                <a:cs typeface="IBM Plex Sans"/>
                <a:sym typeface="IBM Plex Sans"/>
              </a:rPr>
              <a:t>Predictability.</a:t>
            </a:r>
            <a:r>
              <a:rPr b="0" i="0" lang="en-US" sz="1050" u="none" cap="none" strike="noStrike">
                <a:solidFill>
                  <a:srgbClr val="333333"/>
                </a:solidFill>
                <a:latin typeface="IBM Plex Sans"/>
                <a:ea typeface="IBM Plex Sans"/>
                <a:cs typeface="IBM Plex Sans"/>
                <a:sym typeface="IBM Plex Sans"/>
              </a:rPr>
              <a:t> Consistent process equals predictable results</a:t>
            </a:r>
            <a:endParaRPr b="0" i="0" sz="1050" u="none" cap="none" strike="noStrike"/>
          </a:p>
        </p:txBody>
      </p:sp>
      <p:sp>
        <p:nvSpPr>
          <p:cNvPr id="76" name="Google Shape;76;p11"/>
          <p:cNvSpPr/>
          <p:nvPr/>
        </p:nvSpPr>
        <p:spPr>
          <a:xfrm>
            <a:off x="8760619" y="5624036"/>
            <a:ext cx="4929545"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Stops fake forecasts and reduces sales cycle time</a:t>
            </a:r>
            <a:endParaRPr b="0" i="0" sz="1050" u="none" cap="none" strike="noStrike"/>
          </a:p>
        </p:txBody>
      </p:sp>
      <p:sp>
        <p:nvSpPr>
          <p:cNvPr id="77" name="Google Shape;77;p11"/>
          <p:cNvSpPr/>
          <p:nvPr/>
        </p:nvSpPr>
        <p:spPr>
          <a:xfrm>
            <a:off x="793790" y="6101120"/>
            <a:ext cx="13042821" cy="1168360"/>
          </a:xfrm>
          <a:prstGeom prst="roundRect">
            <a:avLst>
              <a:gd fmla="val 17837" name="adj"/>
            </a:avLst>
          </a:prstGeom>
          <a:solidFill>
            <a:srgbClr val="C6CD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8" name="Google Shape;78;p11"/>
          <p:cNvPicPr preferRelativeResize="0"/>
          <p:nvPr/>
        </p:nvPicPr>
        <p:blipFill rotWithShape="1">
          <a:blip r:embed="rId3">
            <a:alphaModFix/>
          </a:blip>
          <a:srcRect b="0" l="0" r="0" t="0"/>
          <a:stretch/>
        </p:blipFill>
        <p:spPr>
          <a:xfrm>
            <a:off x="932617" y="6290310"/>
            <a:ext cx="217051" cy="173593"/>
          </a:xfrm>
          <a:prstGeom prst="rect">
            <a:avLst/>
          </a:prstGeom>
          <a:noFill/>
          <a:ln>
            <a:noFill/>
          </a:ln>
        </p:spPr>
      </p:pic>
      <p:sp>
        <p:nvSpPr>
          <p:cNvPr id="79" name="Google Shape;79;p11"/>
          <p:cNvSpPr/>
          <p:nvPr/>
        </p:nvSpPr>
        <p:spPr>
          <a:xfrm>
            <a:off x="1288494" y="6274594"/>
            <a:ext cx="3108484" cy="217051"/>
          </a:xfrm>
          <a:prstGeom prst="rect">
            <a:avLst/>
          </a:prstGeom>
          <a:noFill/>
          <a:ln>
            <a:noFill/>
          </a:ln>
        </p:spPr>
        <p:txBody>
          <a:bodyPr anchorCtr="0" anchor="t" bIns="0" lIns="0" spcFirstLastPara="1" rIns="0" wrap="square" tIns="0">
            <a:noAutofit/>
          </a:bodyPr>
          <a:lstStyle/>
          <a:p>
            <a:pPr indent="0" lvl="0" marL="0" marR="0" rtl="0" algn="l">
              <a:lnSpc>
                <a:spcPct val="125925"/>
              </a:lnSpc>
              <a:spcBef>
                <a:spcPts val="0"/>
              </a:spcBef>
              <a:spcAft>
                <a:spcPts val="0"/>
              </a:spcAft>
              <a:buClr>
                <a:srgbClr val="000000"/>
              </a:buClr>
              <a:buSzPts val="1350"/>
              <a:buFont typeface="Inter"/>
              <a:buNone/>
            </a:pPr>
            <a:r>
              <a:rPr b="1" i="0" lang="en-US" sz="1350" u="none" cap="none" strike="noStrike">
                <a:solidFill>
                  <a:srgbClr val="000000"/>
                </a:solidFill>
                <a:latin typeface="Inter"/>
                <a:ea typeface="Inter"/>
                <a:cs typeface="Inter"/>
                <a:sym typeface="Inter"/>
              </a:rPr>
              <a:t>The Golden Rule: Focus on the Buyer</a:t>
            </a:r>
            <a:endParaRPr b="0" i="0" sz="1350" u="none" cap="none" strike="noStrike"/>
          </a:p>
        </p:txBody>
      </p:sp>
      <p:sp>
        <p:nvSpPr>
          <p:cNvPr id="80" name="Google Shape;80;p11"/>
          <p:cNvSpPr/>
          <p:nvPr/>
        </p:nvSpPr>
        <p:spPr>
          <a:xfrm>
            <a:off x="1288494" y="6630472"/>
            <a:ext cx="12409289"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050"/>
              <a:buFont typeface="IBM Plex Sans"/>
              <a:buNone/>
            </a:pPr>
            <a:r>
              <a:rPr b="0" i="0" lang="en-US" sz="1050" u="none" cap="none" strike="noStrike">
                <a:solidFill>
                  <a:srgbClr val="000000"/>
                </a:solidFill>
                <a:latin typeface="IBM Plex Sans"/>
                <a:ea typeface="IBM Plex Sans"/>
                <a:cs typeface="IBM Plex Sans"/>
                <a:sym typeface="IBM Plex Sans"/>
              </a:rPr>
              <a:t>Your sales stages </a:t>
            </a:r>
            <a:r>
              <a:rPr b="1" i="0" lang="en-US" sz="1050" u="none" cap="none" strike="noStrike">
                <a:solidFill>
                  <a:srgbClr val="000000"/>
                </a:solidFill>
                <a:latin typeface="IBM Plex Sans"/>
                <a:ea typeface="IBM Plex Sans"/>
                <a:cs typeface="IBM Plex Sans"/>
                <a:sym typeface="IBM Plex Sans"/>
              </a:rPr>
              <a:t>must</a:t>
            </a:r>
            <a:r>
              <a:rPr b="0" i="0" lang="en-US" sz="1050" u="none" cap="none" strike="noStrike">
                <a:solidFill>
                  <a:srgbClr val="000000"/>
                </a:solidFill>
                <a:latin typeface="IBM Plex Sans"/>
                <a:ea typeface="IBM Plex Sans"/>
                <a:cs typeface="IBM Plex Sans"/>
                <a:sym typeface="IBM Plex Sans"/>
              </a:rPr>
              <a:t> reflect the </a:t>
            </a:r>
            <a:r>
              <a:rPr b="1" i="0" lang="en-US" sz="1050" u="none" cap="none" strike="noStrike">
                <a:solidFill>
                  <a:srgbClr val="000000"/>
                </a:solidFill>
                <a:latin typeface="IBM Plex Sans"/>
                <a:ea typeface="IBM Plex Sans"/>
                <a:cs typeface="IBM Plex Sans"/>
                <a:sym typeface="IBM Plex Sans"/>
              </a:rPr>
              <a:t>Buyer's Confirmed Progress</a:t>
            </a:r>
            <a:r>
              <a:rPr b="0" i="0" lang="en-US" sz="1050" u="none" cap="none" strike="noStrike">
                <a:solidFill>
                  <a:srgbClr val="000000"/>
                </a:solidFill>
                <a:latin typeface="IBM Plex Sans"/>
                <a:ea typeface="IBM Plex Sans"/>
                <a:cs typeface="IBM Plex Sans"/>
                <a:sym typeface="IBM Plex Sans"/>
              </a:rPr>
              <a:t>, not just your team's activity. If the buyer hasn't done something, the deal can't move forward. This is the fundamental principle that separates winning organizations from those that struggle with pipeline accuracy.</a:t>
            </a:r>
            <a:endParaRPr b="0" i="0" sz="1050" u="none" cap="none" strike="noStrike"/>
          </a:p>
        </p:txBody>
      </p:sp>
      <p:sp>
        <p:nvSpPr>
          <p:cNvPr id="81" name="Google Shape;81;p11"/>
          <p:cNvSpPr/>
          <p:nvPr/>
        </p:nvSpPr>
        <p:spPr>
          <a:xfrm>
            <a:off x="178594" y="7741325"/>
            <a:ext cx="2170509"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Tingom Group | FlowOps360™</a:t>
            </a:r>
            <a:endParaRPr b="0" i="0" sz="1050" u="none" cap="none" strike="noStrike"/>
          </a:p>
        </p:txBody>
      </p:sp>
      <p:sp>
        <p:nvSpPr>
          <p:cNvPr id="82" name="Google Shape;82;p11"/>
          <p:cNvSpPr/>
          <p:nvPr/>
        </p:nvSpPr>
        <p:spPr>
          <a:xfrm>
            <a:off x="6359843" y="7741325"/>
            <a:ext cx="1910477" cy="222290"/>
          </a:xfrm>
          <a:prstGeom prst="rect">
            <a:avLst/>
          </a:prstGeom>
          <a:noFill/>
          <a:ln>
            <a:noFill/>
          </a:ln>
        </p:spPr>
        <p:txBody>
          <a:bodyPr anchorCtr="0" anchor="t" bIns="0" lIns="0" spcFirstLastPara="1" rIns="0" wrap="square" tIns="0">
            <a:noAutofit/>
          </a:bodyPr>
          <a:lstStyle/>
          <a:p>
            <a:pPr indent="0" lvl="0" marL="0" marR="0" rtl="0" algn="ctr">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 2025 Tingom Group, LLC</a:t>
            </a:r>
            <a:endParaRPr b="0" i="0" sz="1050" u="none" cap="none" strike="noStrike"/>
          </a:p>
        </p:txBody>
      </p:sp>
      <p:pic>
        <p:nvPicPr>
          <p:cNvPr descr="preencoded.png" id="83" name="Google Shape;83;p11"/>
          <p:cNvPicPr preferRelativeResize="0"/>
          <p:nvPr/>
        </p:nvPicPr>
        <p:blipFill rotWithShape="1">
          <a:blip r:embed="rId4">
            <a:alphaModFix/>
          </a:blip>
          <a:srcRect b="0" l="0" r="0" t="0"/>
          <a:stretch/>
        </p:blipFill>
        <p:spPr>
          <a:xfrm>
            <a:off x="13630632" y="7679174"/>
            <a:ext cx="821055" cy="3467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p:nvPr/>
        </p:nvSpPr>
        <p:spPr>
          <a:xfrm>
            <a:off x="793790" y="822841"/>
            <a:ext cx="7161371" cy="434102"/>
          </a:xfrm>
          <a:prstGeom prst="rect">
            <a:avLst/>
          </a:prstGeom>
          <a:noFill/>
          <a:ln>
            <a:noFill/>
          </a:ln>
        </p:spPr>
        <p:txBody>
          <a:bodyPr anchorCtr="0" anchor="t" bIns="0" lIns="0" spcFirstLastPara="1" rIns="0" wrap="square" tIns="0">
            <a:noAutofit/>
          </a:bodyPr>
          <a:lstStyle/>
          <a:p>
            <a:pPr indent="0" lvl="0" marL="0" marR="0" rtl="0" algn="l">
              <a:lnSpc>
                <a:spcPct val="125925"/>
              </a:lnSpc>
              <a:spcBef>
                <a:spcPts val="0"/>
              </a:spcBef>
              <a:spcAft>
                <a:spcPts val="0"/>
              </a:spcAft>
              <a:buClr>
                <a:srgbClr val="FF6A13"/>
              </a:buClr>
              <a:buSzPts val="2700"/>
              <a:buFont typeface="Inter"/>
              <a:buNone/>
            </a:pPr>
            <a:r>
              <a:rPr b="1" i="0" lang="en-US" sz="2700" u="none" cap="none" strike="noStrike">
                <a:solidFill>
                  <a:srgbClr val="FF6A13"/>
                </a:solidFill>
                <a:latin typeface="Inter"/>
                <a:ea typeface="Inter"/>
                <a:cs typeface="Inter"/>
                <a:sym typeface="Inter"/>
              </a:rPr>
              <a:t>Sample Business: Fractional CFO Services</a:t>
            </a:r>
            <a:endParaRPr b="0" i="0" sz="2700" u="none" cap="none" strike="noStrike"/>
          </a:p>
        </p:txBody>
      </p:sp>
      <p:sp>
        <p:nvSpPr>
          <p:cNvPr id="90" name="Google Shape;90;p12"/>
          <p:cNvSpPr/>
          <p:nvPr/>
        </p:nvSpPr>
        <p:spPr>
          <a:xfrm>
            <a:off x="793790" y="1534716"/>
            <a:ext cx="13042821"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This example demonstrates how a professional services firm selling ongoing financial strategy and guidance to small-to-midsize businesses applies the FlowOps360™ framework. Use this as your template for understanding how sales stages and exit criteria work in practice.</a:t>
            </a:r>
            <a:endParaRPr b="0" i="0" sz="1050" u="none" cap="none" strike="noStrike"/>
          </a:p>
        </p:txBody>
      </p:sp>
      <p:sp>
        <p:nvSpPr>
          <p:cNvPr id="91" name="Google Shape;91;p12"/>
          <p:cNvSpPr/>
          <p:nvPr/>
        </p:nvSpPr>
        <p:spPr>
          <a:xfrm>
            <a:off x="793790" y="2187654"/>
            <a:ext cx="5565577" cy="347305"/>
          </a:xfrm>
          <a:prstGeom prst="rect">
            <a:avLst/>
          </a:prstGeom>
          <a:noFill/>
          <a:ln>
            <a:noFill/>
          </a:ln>
        </p:spPr>
        <p:txBody>
          <a:bodyPr anchorCtr="0" anchor="t" bIns="0" lIns="0" spcFirstLastPara="1" rIns="0" wrap="square" tIns="0">
            <a:noAutofit/>
          </a:bodyPr>
          <a:lstStyle/>
          <a:p>
            <a:pPr indent="0" lvl="0" marL="0" marR="0" rtl="0" algn="l">
              <a:lnSpc>
                <a:spcPct val="125581"/>
              </a:lnSpc>
              <a:spcBef>
                <a:spcPts val="0"/>
              </a:spcBef>
              <a:spcAft>
                <a:spcPts val="0"/>
              </a:spcAft>
              <a:buClr>
                <a:srgbClr val="FF6A13"/>
              </a:buClr>
              <a:buSzPts val="2150"/>
              <a:buFont typeface="Inter"/>
              <a:buNone/>
            </a:pPr>
            <a:r>
              <a:rPr b="1" i="0" lang="en-US" sz="2150" u="none" cap="none" strike="noStrike">
                <a:solidFill>
                  <a:srgbClr val="FF6A13"/>
                </a:solidFill>
                <a:latin typeface="Inter"/>
                <a:ea typeface="Inter"/>
                <a:cs typeface="Inter"/>
                <a:sym typeface="Inter"/>
              </a:rPr>
              <a:t>Sales Process Map: Stages &amp; Exit Criteria</a:t>
            </a:r>
            <a:endParaRPr b="0" i="0" sz="2150" u="none" cap="none" strike="noStrike"/>
          </a:p>
        </p:txBody>
      </p:sp>
      <p:sp>
        <p:nvSpPr>
          <p:cNvPr id="92" name="Google Shape;92;p12"/>
          <p:cNvSpPr/>
          <p:nvPr/>
        </p:nvSpPr>
        <p:spPr>
          <a:xfrm>
            <a:off x="793790" y="2743319"/>
            <a:ext cx="13042821" cy="4663440"/>
          </a:xfrm>
          <a:prstGeom prst="roundRect">
            <a:avLst>
              <a:gd fmla="val 4469" name="adj"/>
            </a:avLst>
          </a:prstGeom>
          <a:noFill/>
          <a:ln cap="flat" cmpd="sng" w="9525">
            <a:solidFill>
              <a:srgbClr val="000000">
                <a:alpha val="784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2"/>
          <p:cNvSpPr/>
          <p:nvPr/>
        </p:nvSpPr>
        <p:spPr>
          <a:xfrm>
            <a:off x="801410" y="2750939"/>
            <a:ext cx="13027581" cy="404217"/>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2"/>
          <p:cNvSpPr/>
          <p:nvPr/>
        </p:nvSpPr>
        <p:spPr>
          <a:xfrm>
            <a:off x="940475" y="2841903"/>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Stage Name</a:t>
            </a:r>
            <a:endParaRPr b="0" i="0" sz="1050" u="none" cap="none" strike="noStrike"/>
          </a:p>
        </p:txBody>
      </p:sp>
      <p:sp>
        <p:nvSpPr>
          <p:cNvPr id="95" name="Google Shape;95;p12"/>
          <p:cNvSpPr/>
          <p:nvPr/>
        </p:nvSpPr>
        <p:spPr>
          <a:xfrm>
            <a:off x="4201120" y="2841903"/>
            <a:ext cx="2320171"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Stage Owner</a:t>
            </a:r>
            <a:endParaRPr b="0" i="0" sz="1050" u="none" cap="none" strike="noStrike"/>
          </a:p>
        </p:txBody>
      </p:sp>
      <p:sp>
        <p:nvSpPr>
          <p:cNvPr id="96" name="Google Shape;96;p12"/>
          <p:cNvSpPr/>
          <p:nvPr/>
        </p:nvSpPr>
        <p:spPr>
          <a:xfrm>
            <a:off x="6806565" y="2841903"/>
            <a:ext cx="6883598"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Exit Criteria (Buyer Proof)</a:t>
            </a:r>
            <a:endParaRPr b="0" i="0" sz="1050" u="none" cap="none" strike="noStrike"/>
          </a:p>
        </p:txBody>
      </p:sp>
      <p:sp>
        <p:nvSpPr>
          <p:cNvPr id="97" name="Google Shape;97;p12"/>
          <p:cNvSpPr/>
          <p:nvPr/>
        </p:nvSpPr>
        <p:spPr>
          <a:xfrm>
            <a:off x="801410" y="3155156"/>
            <a:ext cx="13027581" cy="848797"/>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2"/>
          <p:cNvSpPr/>
          <p:nvPr/>
        </p:nvSpPr>
        <p:spPr>
          <a:xfrm>
            <a:off x="940475" y="3246120"/>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050"/>
              <a:buFont typeface="IBM Plex Sans"/>
              <a:buNone/>
            </a:pPr>
            <a:r>
              <a:rPr b="0" i="0" lang="en-US" sz="1050" u="none" cap="none" strike="noStrike">
                <a:solidFill>
                  <a:srgbClr val="000000"/>
                </a:solidFill>
                <a:latin typeface="IBM Plex Sans"/>
                <a:ea typeface="IBM Plex Sans"/>
                <a:cs typeface="IBM Plex Sans"/>
                <a:sym typeface="IBM Plex Sans"/>
              </a:rPr>
              <a:t>1️⃣</a:t>
            </a:r>
            <a:r>
              <a:rPr b="1" i="0" lang="en-US" sz="1050" u="none" cap="none" strike="noStrike">
                <a:solidFill>
                  <a:srgbClr val="2F3E86"/>
                </a:solidFill>
                <a:latin typeface="IBM Plex Sans"/>
                <a:ea typeface="IBM Plex Sans"/>
                <a:cs typeface="IBM Plex Sans"/>
                <a:sym typeface="IBM Plex Sans"/>
              </a:rPr>
              <a:t> Lead Qualified</a:t>
            </a:r>
            <a:endParaRPr b="0" i="0" sz="1050" u="none" cap="none" strike="noStrike"/>
          </a:p>
        </p:txBody>
      </p:sp>
      <p:sp>
        <p:nvSpPr>
          <p:cNvPr id="99" name="Google Shape;99;p12"/>
          <p:cNvSpPr/>
          <p:nvPr/>
        </p:nvSpPr>
        <p:spPr>
          <a:xfrm>
            <a:off x="4201120" y="3246120"/>
            <a:ext cx="2320171"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[Role: e.g., SDR/Sales]</a:t>
            </a:r>
            <a:endParaRPr b="0" i="0" sz="1050" u="none" cap="none" strike="noStrike"/>
          </a:p>
        </p:txBody>
      </p:sp>
      <p:sp>
        <p:nvSpPr>
          <p:cNvPr id="100" name="Google Shape;100;p12"/>
          <p:cNvSpPr/>
          <p:nvPr/>
        </p:nvSpPr>
        <p:spPr>
          <a:xfrm>
            <a:off x="6806565" y="3246120"/>
            <a:ext cx="6883598" cy="66686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1.</a:t>
            </a:r>
            <a:r>
              <a:rPr b="0" i="0" lang="en-US" sz="1050" u="none" cap="none" strike="noStrike">
                <a:solidFill>
                  <a:srgbClr val="333333"/>
                </a:solidFill>
                <a:latin typeface="IBM Plex Sans"/>
                <a:ea typeface="IBM Plex Sans"/>
                <a:cs typeface="IBM Plex Sans"/>
                <a:sym typeface="IBM Plex Sans"/>
              </a:rPr>
              <a:t> ICP match confirmed</a:t>
            </a:r>
            <a:endParaRPr b="0" i="0" sz="1050" u="none" cap="none" strike="noStrike"/>
          </a:p>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2.</a:t>
            </a:r>
            <a:r>
              <a:rPr b="0" i="0" lang="en-US" sz="1050" u="none" cap="none" strike="noStrike">
                <a:solidFill>
                  <a:srgbClr val="333333"/>
                </a:solidFill>
                <a:latin typeface="IBM Plex Sans"/>
                <a:ea typeface="IBM Plex Sans"/>
                <a:cs typeface="IBM Plex Sans"/>
                <a:sym typeface="IBM Plex Sans"/>
              </a:rPr>
              <a:t> Prospect admits financial visibility issue</a:t>
            </a:r>
            <a:endParaRPr b="0" i="0" sz="1050" u="none" cap="none" strike="noStrike"/>
          </a:p>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3.</a:t>
            </a:r>
            <a:r>
              <a:rPr b="0" i="0" lang="en-US" sz="1050" u="none" cap="none" strike="noStrike">
                <a:solidFill>
                  <a:srgbClr val="333333"/>
                </a:solidFill>
                <a:latin typeface="IBM Plex Sans"/>
                <a:ea typeface="IBM Plex Sans"/>
                <a:cs typeface="IBM Plex Sans"/>
                <a:sym typeface="IBM Plex Sans"/>
              </a:rPr>
              <a:t> Discovery Call booked</a:t>
            </a:r>
            <a:endParaRPr b="0" i="0" sz="1050" u="none" cap="none" strike="noStrike"/>
          </a:p>
        </p:txBody>
      </p:sp>
      <p:sp>
        <p:nvSpPr>
          <p:cNvPr id="101" name="Google Shape;101;p12"/>
          <p:cNvSpPr/>
          <p:nvPr/>
        </p:nvSpPr>
        <p:spPr>
          <a:xfrm>
            <a:off x="801410" y="4003953"/>
            <a:ext cx="13027581" cy="848797"/>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2"/>
          <p:cNvSpPr/>
          <p:nvPr/>
        </p:nvSpPr>
        <p:spPr>
          <a:xfrm>
            <a:off x="940475" y="4094917"/>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050"/>
              <a:buFont typeface="IBM Plex Sans"/>
              <a:buNone/>
            </a:pPr>
            <a:r>
              <a:rPr b="0" i="0" lang="en-US" sz="1050" u="none" cap="none" strike="noStrike">
                <a:solidFill>
                  <a:srgbClr val="000000"/>
                </a:solidFill>
                <a:latin typeface="IBM Plex Sans"/>
                <a:ea typeface="IBM Plex Sans"/>
                <a:cs typeface="IBM Plex Sans"/>
                <a:sym typeface="IBM Plex Sans"/>
              </a:rPr>
              <a:t>2️⃣</a:t>
            </a:r>
            <a:r>
              <a:rPr b="1" i="0" lang="en-US" sz="1050" u="none" cap="none" strike="noStrike">
                <a:solidFill>
                  <a:srgbClr val="2F3E86"/>
                </a:solidFill>
                <a:latin typeface="IBM Plex Sans"/>
                <a:ea typeface="IBM Plex Sans"/>
                <a:cs typeface="IBM Plex Sans"/>
                <a:sym typeface="IBM Plex Sans"/>
              </a:rPr>
              <a:t> Discovery Completed</a:t>
            </a:r>
            <a:endParaRPr b="0" i="0" sz="1050" u="none" cap="none" strike="noStrike"/>
          </a:p>
        </p:txBody>
      </p:sp>
      <p:sp>
        <p:nvSpPr>
          <p:cNvPr id="103" name="Google Shape;103;p12"/>
          <p:cNvSpPr/>
          <p:nvPr/>
        </p:nvSpPr>
        <p:spPr>
          <a:xfrm>
            <a:off x="4201120" y="4094917"/>
            <a:ext cx="2320171"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[Role: e.g., Account Executive]</a:t>
            </a:r>
            <a:endParaRPr b="0" i="0" sz="1050" u="none" cap="none" strike="noStrike"/>
          </a:p>
        </p:txBody>
      </p:sp>
      <p:sp>
        <p:nvSpPr>
          <p:cNvPr id="104" name="Google Shape;104;p12"/>
          <p:cNvSpPr/>
          <p:nvPr/>
        </p:nvSpPr>
        <p:spPr>
          <a:xfrm>
            <a:off x="6806565" y="4094917"/>
            <a:ext cx="6883598" cy="66686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1.</a:t>
            </a:r>
            <a:r>
              <a:rPr b="0" i="0" lang="en-US" sz="1050" u="none" cap="none" strike="noStrike">
                <a:solidFill>
                  <a:srgbClr val="333333"/>
                </a:solidFill>
                <a:latin typeface="IBM Plex Sans"/>
                <a:ea typeface="IBM Plex Sans"/>
                <a:cs typeface="IBM Plex Sans"/>
                <a:sym typeface="IBM Plex Sans"/>
              </a:rPr>
              <a:t> Annual Revenue/Budget details known</a:t>
            </a:r>
            <a:endParaRPr b="0" i="0" sz="1050" u="none" cap="none" strike="noStrike"/>
          </a:p>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2.</a:t>
            </a:r>
            <a:r>
              <a:rPr b="0" i="0" lang="en-US" sz="1050" u="none" cap="none" strike="noStrike">
                <a:solidFill>
                  <a:srgbClr val="333333"/>
                </a:solidFill>
                <a:latin typeface="IBM Plex Sans"/>
                <a:ea typeface="IBM Plex Sans"/>
                <a:cs typeface="IBM Plex Sans"/>
                <a:sym typeface="IBM Plex Sans"/>
              </a:rPr>
              <a:t> Decision Maker/CFO role identified</a:t>
            </a:r>
            <a:endParaRPr b="0" i="0" sz="1050" u="none" cap="none" strike="noStrike"/>
          </a:p>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3.</a:t>
            </a:r>
            <a:r>
              <a:rPr b="0" i="0" lang="en-US" sz="1050" u="none" cap="none" strike="noStrike">
                <a:solidFill>
                  <a:srgbClr val="333333"/>
                </a:solidFill>
                <a:latin typeface="IBM Plex Sans"/>
                <a:ea typeface="IBM Plex Sans"/>
                <a:cs typeface="IBM Plex Sans"/>
                <a:sym typeface="IBM Plex Sans"/>
              </a:rPr>
              <a:t> Goal/KPI (e.g., </a:t>
            </a:r>
            <a:r>
              <a:rPr b="0" i="1" lang="en-US" sz="1050" u="none" cap="none" strike="noStrike">
                <a:solidFill>
                  <a:srgbClr val="333333"/>
                </a:solidFill>
                <a:latin typeface="IBM Plex Sans"/>
                <a:ea typeface="IBM Plex Sans"/>
                <a:cs typeface="IBM Plex Sans"/>
                <a:sym typeface="IBM Plex Sans"/>
              </a:rPr>
              <a:t>Need to raise funding</a:t>
            </a:r>
            <a:r>
              <a:rPr b="0" i="0" lang="en-US" sz="1050" u="none" cap="none" strike="noStrike">
                <a:solidFill>
                  <a:srgbClr val="333333"/>
                </a:solidFill>
                <a:latin typeface="IBM Plex Sans"/>
                <a:ea typeface="IBM Plex Sans"/>
                <a:cs typeface="IBM Plex Sans"/>
                <a:sym typeface="IBM Plex Sans"/>
              </a:rPr>
              <a:t>) defined</a:t>
            </a:r>
            <a:endParaRPr b="0" i="0" sz="1050" u="none" cap="none" strike="noStrike"/>
          </a:p>
        </p:txBody>
      </p:sp>
      <p:sp>
        <p:nvSpPr>
          <p:cNvPr id="105" name="Google Shape;105;p12"/>
          <p:cNvSpPr/>
          <p:nvPr/>
        </p:nvSpPr>
        <p:spPr>
          <a:xfrm>
            <a:off x="801410" y="4852749"/>
            <a:ext cx="13027581" cy="848797"/>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2"/>
          <p:cNvSpPr/>
          <p:nvPr/>
        </p:nvSpPr>
        <p:spPr>
          <a:xfrm>
            <a:off x="940475" y="4943713"/>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050"/>
              <a:buFont typeface="IBM Plex Sans"/>
              <a:buNone/>
            </a:pPr>
            <a:r>
              <a:rPr b="0" i="0" lang="en-US" sz="1050" u="none" cap="none" strike="noStrike">
                <a:solidFill>
                  <a:srgbClr val="000000"/>
                </a:solidFill>
                <a:latin typeface="IBM Plex Sans"/>
                <a:ea typeface="IBM Plex Sans"/>
                <a:cs typeface="IBM Plex Sans"/>
                <a:sym typeface="IBM Plex Sans"/>
              </a:rPr>
              <a:t>3️⃣</a:t>
            </a:r>
            <a:r>
              <a:rPr b="1" i="0" lang="en-US" sz="1050" u="none" cap="none" strike="noStrike">
                <a:solidFill>
                  <a:srgbClr val="2F3E86"/>
                </a:solidFill>
                <a:latin typeface="IBM Plex Sans"/>
                <a:ea typeface="IBM Plex Sans"/>
                <a:cs typeface="IBM Plex Sans"/>
                <a:sym typeface="IBM Plex Sans"/>
              </a:rPr>
              <a:t> Strategy Review</a:t>
            </a:r>
            <a:endParaRPr b="0" i="0" sz="1050" u="none" cap="none" strike="noStrike"/>
          </a:p>
        </p:txBody>
      </p:sp>
      <p:sp>
        <p:nvSpPr>
          <p:cNvPr id="107" name="Google Shape;107;p12"/>
          <p:cNvSpPr/>
          <p:nvPr/>
        </p:nvSpPr>
        <p:spPr>
          <a:xfrm>
            <a:off x="4201120" y="4943713"/>
            <a:ext cx="2320171"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[Role: e.g., Account Executive]</a:t>
            </a:r>
            <a:endParaRPr b="0" i="0" sz="1050" u="none" cap="none" strike="noStrike"/>
          </a:p>
        </p:txBody>
      </p:sp>
      <p:sp>
        <p:nvSpPr>
          <p:cNvPr id="108" name="Google Shape;108;p12"/>
          <p:cNvSpPr/>
          <p:nvPr/>
        </p:nvSpPr>
        <p:spPr>
          <a:xfrm>
            <a:off x="6806565" y="4943713"/>
            <a:ext cx="6883598" cy="66686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1.</a:t>
            </a:r>
            <a:r>
              <a:rPr b="0" i="0" lang="en-US" sz="1050" u="none" cap="none" strike="noStrike">
                <a:solidFill>
                  <a:srgbClr val="333333"/>
                </a:solidFill>
                <a:latin typeface="IBM Plex Sans"/>
                <a:ea typeface="IBM Plex Sans"/>
                <a:cs typeface="IBM Plex Sans"/>
                <a:sym typeface="IBM Plex Sans"/>
              </a:rPr>
              <a:t> Solution (Fractional CFO model) agreed upon</a:t>
            </a:r>
            <a:endParaRPr b="0" i="0" sz="1050" u="none" cap="none" strike="noStrike"/>
          </a:p>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2.</a:t>
            </a:r>
            <a:r>
              <a:rPr b="0" i="0" lang="en-US" sz="1050" u="none" cap="none" strike="noStrike">
                <a:solidFill>
                  <a:srgbClr val="333333"/>
                </a:solidFill>
                <a:latin typeface="IBM Plex Sans"/>
                <a:ea typeface="IBM Plex Sans"/>
                <a:cs typeface="IBM Plex Sans"/>
                <a:sym typeface="IBM Plex Sans"/>
              </a:rPr>
              <a:t> 90-Day Success Plan reviewed</a:t>
            </a:r>
            <a:endParaRPr b="0" i="0" sz="1050" u="none" cap="none" strike="noStrike"/>
          </a:p>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3.</a:t>
            </a:r>
            <a:r>
              <a:rPr b="0" i="0" lang="en-US" sz="1050" u="none" cap="none" strike="noStrike">
                <a:solidFill>
                  <a:srgbClr val="333333"/>
                </a:solidFill>
                <a:latin typeface="IBM Plex Sans"/>
                <a:ea typeface="IBM Plex Sans"/>
                <a:cs typeface="IBM Plex Sans"/>
                <a:sym typeface="IBM Plex Sans"/>
              </a:rPr>
              <a:t> Request for Proposal (RFP) confirmed</a:t>
            </a:r>
            <a:endParaRPr b="0" i="0" sz="1050" u="none" cap="none" strike="noStrike"/>
          </a:p>
        </p:txBody>
      </p:sp>
      <p:sp>
        <p:nvSpPr>
          <p:cNvPr id="109" name="Google Shape;109;p12"/>
          <p:cNvSpPr/>
          <p:nvPr/>
        </p:nvSpPr>
        <p:spPr>
          <a:xfrm>
            <a:off x="801410" y="5701546"/>
            <a:ext cx="13027581" cy="848797"/>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2"/>
          <p:cNvSpPr/>
          <p:nvPr/>
        </p:nvSpPr>
        <p:spPr>
          <a:xfrm>
            <a:off x="940475" y="5792510"/>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050"/>
              <a:buFont typeface="IBM Plex Sans"/>
              <a:buNone/>
            </a:pPr>
            <a:r>
              <a:rPr b="0" i="0" lang="en-US" sz="1050" u="none" cap="none" strike="noStrike">
                <a:solidFill>
                  <a:srgbClr val="000000"/>
                </a:solidFill>
                <a:latin typeface="IBM Plex Sans"/>
                <a:ea typeface="IBM Plex Sans"/>
                <a:cs typeface="IBM Plex Sans"/>
                <a:sym typeface="IBM Plex Sans"/>
              </a:rPr>
              <a:t>4️⃣</a:t>
            </a:r>
            <a:r>
              <a:rPr b="1" i="0" lang="en-US" sz="1050" u="none" cap="none" strike="noStrike">
                <a:solidFill>
                  <a:srgbClr val="2F3E86"/>
                </a:solidFill>
                <a:latin typeface="IBM Plex Sans"/>
                <a:ea typeface="IBM Plex Sans"/>
                <a:cs typeface="IBM Plex Sans"/>
                <a:sym typeface="IBM Plex Sans"/>
              </a:rPr>
              <a:t> Proposal Presented</a:t>
            </a:r>
            <a:endParaRPr b="0" i="0" sz="1050" u="none" cap="none" strike="noStrike"/>
          </a:p>
        </p:txBody>
      </p:sp>
      <p:sp>
        <p:nvSpPr>
          <p:cNvPr id="111" name="Google Shape;111;p12"/>
          <p:cNvSpPr/>
          <p:nvPr/>
        </p:nvSpPr>
        <p:spPr>
          <a:xfrm>
            <a:off x="4201120" y="5792510"/>
            <a:ext cx="2320171"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[Role: e.g., Account Executive]</a:t>
            </a:r>
            <a:endParaRPr b="0" i="0" sz="1050" u="none" cap="none" strike="noStrike"/>
          </a:p>
        </p:txBody>
      </p:sp>
      <p:sp>
        <p:nvSpPr>
          <p:cNvPr id="112" name="Google Shape;112;p12"/>
          <p:cNvSpPr/>
          <p:nvPr/>
        </p:nvSpPr>
        <p:spPr>
          <a:xfrm>
            <a:off x="6806565" y="5792510"/>
            <a:ext cx="6883598" cy="66686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1.</a:t>
            </a:r>
            <a:r>
              <a:rPr b="0" i="0" lang="en-US" sz="1050" u="none" cap="none" strike="noStrike">
                <a:solidFill>
                  <a:srgbClr val="333333"/>
                </a:solidFill>
                <a:latin typeface="IBM Plex Sans"/>
                <a:ea typeface="IBM Plex Sans"/>
                <a:cs typeface="IBM Plex Sans"/>
                <a:sym typeface="IBM Plex Sans"/>
              </a:rPr>
              <a:t> Proposal Sent (detailing scope/price)</a:t>
            </a:r>
            <a:endParaRPr b="0" i="0" sz="1050" u="none" cap="none" strike="noStrike"/>
          </a:p>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2.</a:t>
            </a:r>
            <a:r>
              <a:rPr b="0" i="0" lang="en-US" sz="1050" u="none" cap="none" strike="noStrike">
                <a:solidFill>
                  <a:srgbClr val="333333"/>
                </a:solidFill>
                <a:latin typeface="IBM Plex Sans"/>
                <a:ea typeface="IBM Plex Sans"/>
                <a:cs typeface="IBM Plex Sans"/>
                <a:sym typeface="IBM Plex Sans"/>
              </a:rPr>
              <a:t> Legal/Finance team reviewed terms</a:t>
            </a:r>
            <a:endParaRPr b="0" i="0" sz="1050" u="none" cap="none" strike="noStrike"/>
          </a:p>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3.</a:t>
            </a:r>
            <a:r>
              <a:rPr b="0" i="0" lang="en-US" sz="1050" u="none" cap="none" strike="noStrike">
                <a:solidFill>
                  <a:srgbClr val="333333"/>
                </a:solidFill>
                <a:latin typeface="IBM Plex Sans"/>
                <a:ea typeface="IBM Plex Sans"/>
                <a:cs typeface="IBM Plex Sans"/>
                <a:sym typeface="IBM Plex Sans"/>
              </a:rPr>
              <a:t> All objections logged and addressed</a:t>
            </a:r>
            <a:endParaRPr b="0" i="0" sz="1050" u="none" cap="none" strike="noStrike"/>
          </a:p>
        </p:txBody>
      </p:sp>
      <p:sp>
        <p:nvSpPr>
          <p:cNvPr id="113" name="Google Shape;113;p12"/>
          <p:cNvSpPr/>
          <p:nvPr/>
        </p:nvSpPr>
        <p:spPr>
          <a:xfrm>
            <a:off x="801410" y="6550342"/>
            <a:ext cx="13027581" cy="848797"/>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2"/>
          <p:cNvSpPr/>
          <p:nvPr/>
        </p:nvSpPr>
        <p:spPr>
          <a:xfrm>
            <a:off x="940475" y="6641306"/>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050"/>
              <a:buFont typeface="IBM Plex Sans"/>
              <a:buNone/>
            </a:pPr>
            <a:r>
              <a:rPr b="0" i="0" lang="en-US" sz="1050" u="none" cap="none" strike="noStrike">
                <a:solidFill>
                  <a:srgbClr val="000000"/>
                </a:solidFill>
                <a:latin typeface="IBM Plex Sans"/>
                <a:ea typeface="IBM Plex Sans"/>
                <a:cs typeface="IBM Plex Sans"/>
                <a:sym typeface="IBM Plex Sans"/>
              </a:rPr>
              <a:t>5️⃣</a:t>
            </a:r>
            <a:r>
              <a:rPr b="1" i="0" lang="en-US" sz="1050" u="none" cap="none" strike="noStrike">
                <a:solidFill>
                  <a:srgbClr val="2F3E86"/>
                </a:solidFill>
                <a:latin typeface="IBM Plex Sans"/>
                <a:ea typeface="IBM Plex Sans"/>
                <a:cs typeface="IBM Plex Sans"/>
                <a:sym typeface="IBM Plex Sans"/>
              </a:rPr>
              <a:t> Closed Won</a:t>
            </a:r>
            <a:endParaRPr b="0" i="0" sz="1050" u="none" cap="none" strike="noStrike"/>
          </a:p>
        </p:txBody>
      </p:sp>
      <p:sp>
        <p:nvSpPr>
          <p:cNvPr id="115" name="Google Shape;115;p12"/>
          <p:cNvSpPr/>
          <p:nvPr/>
        </p:nvSpPr>
        <p:spPr>
          <a:xfrm>
            <a:off x="4201120" y="6641306"/>
            <a:ext cx="2320171"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[Role: e.g., Account Executive] → Delivery</a:t>
            </a:r>
            <a:endParaRPr b="0" i="0" sz="1050" u="none" cap="none" strike="noStrike"/>
          </a:p>
        </p:txBody>
      </p:sp>
      <p:sp>
        <p:nvSpPr>
          <p:cNvPr id="116" name="Google Shape;116;p12"/>
          <p:cNvSpPr/>
          <p:nvPr/>
        </p:nvSpPr>
        <p:spPr>
          <a:xfrm>
            <a:off x="6806565" y="6641306"/>
            <a:ext cx="6883598" cy="66686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1.</a:t>
            </a:r>
            <a:r>
              <a:rPr b="0" i="0" lang="en-US" sz="1050" u="none" cap="none" strike="noStrike">
                <a:solidFill>
                  <a:srgbClr val="333333"/>
                </a:solidFill>
                <a:latin typeface="IBM Plex Sans"/>
                <a:ea typeface="IBM Plex Sans"/>
                <a:cs typeface="IBM Plex Sans"/>
                <a:sym typeface="IBM Plex Sans"/>
              </a:rPr>
              <a:t> Master Services Agreement (MSA) signed</a:t>
            </a:r>
            <a:endParaRPr b="0" i="0" sz="1050" u="none" cap="none" strike="noStrike"/>
          </a:p>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2.</a:t>
            </a:r>
            <a:r>
              <a:rPr b="0" i="0" lang="en-US" sz="1050" u="none" cap="none" strike="noStrike">
                <a:solidFill>
                  <a:srgbClr val="333333"/>
                </a:solidFill>
                <a:latin typeface="IBM Plex Sans"/>
                <a:ea typeface="IBM Plex Sans"/>
                <a:cs typeface="IBM Plex Sans"/>
                <a:sym typeface="IBM Plex Sans"/>
              </a:rPr>
              <a:t> First payment confirmed</a:t>
            </a:r>
            <a:endParaRPr b="0" i="0" sz="1050" u="none" cap="none" strike="noStrike"/>
          </a:p>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3.</a:t>
            </a:r>
            <a:r>
              <a:rPr b="0" i="0" lang="en-US" sz="1050" u="none" cap="none" strike="noStrike">
                <a:solidFill>
                  <a:srgbClr val="333333"/>
                </a:solidFill>
                <a:latin typeface="IBM Plex Sans"/>
                <a:ea typeface="IBM Plex Sans"/>
                <a:cs typeface="IBM Plex Sans"/>
                <a:sym typeface="IBM Plex Sans"/>
              </a:rPr>
              <a:t> Internal Kickoff meeting scheduled</a:t>
            </a:r>
            <a:endParaRPr b="0" i="0" sz="1050" u="none" cap="none" strike="noStrike"/>
          </a:p>
        </p:txBody>
      </p:sp>
      <p:sp>
        <p:nvSpPr>
          <p:cNvPr id="117" name="Google Shape;117;p12"/>
          <p:cNvSpPr/>
          <p:nvPr/>
        </p:nvSpPr>
        <p:spPr>
          <a:xfrm>
            <a:off x="178594" y="7741325"/>
            <a:ext cx="2170509"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Tingom Group | FlowOps360™</a:t>
            </a:r>
            <a:endParaRPr b="0" i="0" sz="1050" u="none" cap="none" strike="noStrike"/>
          </a:p>
        </p:txBody>
      </p:sp>
      <p:sp>
        <p:nvSpPr>
          <p:cNvPr id="118" name="Google Shape;118;p12"/>
          <p:cNvSpPr/>
          <p:nvPr/>
        </p:nvSpPr>
        <p:spPr>
          <a:xfrm>
            <a:off x="6359843" y="7741325"/>
            <a:ext cx="1910477" cy="222290"/>
          </a:xfrm>
          <a:prstGeom prst="rect">
            <a:avLst/>
          </a:prstGeom>
          <a:noFill/>
          <a:ln>
            <a:noFill/>
          </a:ln>
        </p:spPr>
        <p:txBody>
          <a:bodyPr anchorCtr="0" anchor="t" bIns="0" lIns="0" spcFirstLastPara="1" rIns="0" wrap="square" tIns="0">
            <a:noAutofit/>
          </a:bodyPr>
          <a:lstStyle/>
          <a:p>
            <a:pPr indent="0" lvl="0" marL="0" marR="0" rtl="0" algn="ctr">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 2025 Tingom Group, LLC</a:t>
            </a:r>
            <a:endParaRPr b="0" i="0" sz="1050" u="none" cap="none" strike="noStrike"/>
          </a:p>
        </p:txBody>
      </p:sp>
      <p:pic>
        <p:nvPicPr>
          <p:cNvPr descr="preencoded.png" id="119" name="Google Shape;119;p12"/>
          <p:cNvPicPr preferRelativeResize="0"/>
          <p:nvPr/>
        </p:nvPicPr>
        <p:blipFill rotWithShape="1">
          <a:blip r:embed="rId3">
            <a:alphaModFix/>
          </a:blip>
          <a:srcRect b="0" l="0" r="0" t="0"/>
          <a:stretch/>
        </p:blipFill>
        <p:spPr>
          <a:xfrm>
            <a:off x="13630632" y="7679174"/>
            <a:ext cx="821055" cy="3467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3"/>
          <p:cNvSpPr/>
          <p:nvPr/>
        </p:nvSpPr>
        <p:spPr>
          <a:xfrm>
            <a:off x="793790" y="1096328"/>
            <a:ext cx="8986361" cy="434102"/>
          </a:xfrm>
          <a:prstGeom prst="rect">
            <a:avLst/>
          </a:prstGeom>
          <a:noFill/>
          <a:ln>
            <a:noFill/>
          </a:ln>
        </p:spPr>
        <p:txBody>
          <a:bodyPr anchorCtr="0" anchor="t" bIns="0" lIns="0" spcFirstLastPara="1" rIns="0" wrap="square" tIns="0">
            <a:noAutofit/>
          </a:bodyPr>
          <a:lstStyle/>
          <a:p>
            <a:pPr indent="0" lvl="0" marL="0" marR="0" rtl="0" algn="l">
              <a:lnSpc>
                <a:spcPct val="125925"/>
              </a:lnSpc>
              <a:spcBef>
                <a:spcPts val="0"/>
              </a:spcBef>
              <a:spcAft>
                <a:spcPts val="0"/>
              </a:spcAft>
              <a:buClr>
                <a:srgbClr val="FF6A13"/>
              </a:buClr>
              <a:buSzPts val="2700"/>
              <a:buFont typeface="Inter"/>
              <a:buNone/>
            </a:pPr>
            <a:r>
              <a:rPr b="1" i="0" lang="en-US" sz="2700" u="none" cap="none" strike="noStrike">
                <a:solidFill>
                  <a:srgbClr val="FF6A13"/>
                </a:solidFill>
                <a:latin typeface="Inter"/>
                <a:ea typeface="Inter"/>
                <a:cs typeface="Inter"/>
                <a:sym typeface="Inter"/>
              </a:rPr>
              <a:t>Customer Journey: Understanding Your Buyer's Path</a:t>
            </a:r>
            <a:endParaRPr b="0" i="0" sz="2700" u="none" cap="none" strike="noStrike"/>
          </a:p>
        </p:txBody>
      </p:sp>
      <p:sp>
        <p:nvSpPr>
          <p:cNvPr id="126" name="Google Shape;126;p13"/>
          <p:cNvSpPr/>
          <p:nvPr/>
        </p:nvSpPr>
        <p:spPr>
          <a:xfrm>
            <a:off x="793790" y="1808202"/>
            <a:ext cx="13042821"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The buyer's journey represents the psychological and research stages your prospect moves through. Map your sales activities to these stages to ensure you're delivering the right message at the right time.</a:t>
            </a:r>
            <a:endParaRPr b="0" i="0" sz="1050" u="none" cap="none" strike="noStrike"/>
          </a:p>
        </p:txBody>
      </p:sp>
      <p:sp>
        <p:nvSpPr>
          <p:cNvPr id="127" name="Google Shape;127;p13"/>
          <p:cNvSpPr/>
          <p:nvPr/>
        </p:nvSpPr>
        <p:spPr>
          <a:xfrm>
            <a:off x="793790" y="2238851"/>
            <a:ext cx="6274237" cy="347305"/>
          </a:xfrm>
          <a:prstGeom prst="rect">
            <a:avLst/>
          </a:prstGeom>
          <a:noFill/>
          <a:ln>
            <a:noFill/>
          </a:ln>
        </p:spPr>
        <p:txBody>
          <a:bodyPr anchorCtr="0" anchor="t" bIns="0" lIns="0" spcFirstLastPara="1" rIns="0" wrap="square" tIns="0">
            <a:noAutofit/>
          </a:bodyPr>
          <a:lstStyle/>
          <a:p>
            <a:pPr indent="0" lvl="0" marL="0" marR="0" rtl="0" algn="l">
              <a:lnSpc>
                <a:spcPct val="125581"/>
              </a:lnSpc>
              <a:spcBef>
                <a:spcPts val="0"/>
              </a:spcBef>
              <a:spcAft>
                <a:spcPts val="0"/>
              </a:spcAft>
              <a:buClr>
                <a:srgbClr val="FF6A13"/>
              </a:buClr>
              <a:buSzPts val="2150"/>
              <a:buFont typeface="Inter"/>
              <a:buNone/>
            </a:pPr>
            <a:r>
              <a:rPr b="1" i="0" lang="en-US" sz="2150" u="none" cap="none" strike="noStrike">
                <a:solidFill>
                  <a:srgbClr val="FF6A13"/>
                </a:solidFill>
                <a:latin typeface="Inter"/>
                <a:ea typeface="Inter"/>
                <a:cs typeface="Inter"/>
                <a:sym typeface="Inter"/>
              </a:rPr>
              <a:t>Buyer's Journey Map: Fractional CFO Example</a:t>
            </a:r>
            <a:endParaRPr b="0" i="0" sz="2150" u="none" cap="none" strike="noStrike"/>
          </a:p>
        </p:txBody>
      </p:sp>
      <p:sp>
        <p:nvSpPr>
          <p:cNvPr id="128" name="Google Shape;128;p13"/>
          <p:cNvSpPr/>
          <p:nvPr/>
        </p:nvSpPr>
        <p:spPr>
          <a:xfrm>
            <a:off x="793790" y="2794516"/>
            <a:ext cx="13042821" cy="3370064"/>
          </a:xfrm>
          <a:prstGeom prst="roundRect">
            <a:avLst>
              <a:gd fmla="val 6184" name="adj"/>
            </a:avLst>
          </a:prstGeom>
          <a:noFill/>
          <a:ln cap="flat" cmpd="sng" w="9525">
            <a:solidFill>
              <a:srgbClr val="000000">
                <a:alpha val="784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801410" y="2802136"/>
            <a:ext cx="13027581" cy="404217"/>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940475" y="2893100"/>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Journey Element</a:t>
            </a:r>
            <a:endParaRPr b="0" i="0" sz="1050" u="none" cap="none" strike="noStrike"/>
          </a:p>
        </p:txBody>
      </p:sp>
      <p:sp>
        <p:nvSpPr>
          <p:cNvPr id="131" name="Google Shape;131;p13"/>
          <p:cNvSpPr/>
          <p:nvPr/>
        </p:nvSpPr>
        <p:spPr>
          <a:xfrm>
            <a:off x="4201120" y="2893100"/>
            <a:ext cx="297156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Awareness Stage (Pain)</a:t>
            </a:r>
            <a:endParaRPr b="0" i="0" sz="1050" u="none" cap="none" strike="noStrike"/>
          </a:p>
        </p:txBody>
      </p:sp>
      <p:sp>
        <p:nvSpPr>
          <p:cNvPr id="132" name="Google Shape;132;p13"/>
          <p:cNvSpPr/>
          <p:nvPr/>
        </p:nvSpPr>
        <p:spPr>
          <a:xfrm>
            <a:off x="7457956" y="2893100"/>
            <a:ext cx="297156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Consideration Stage (Options)</a:t>
            </a:r>
            <a:endParaRPr b="0" i="0" sz="1050" u="none" cap="none" strike="noStrike"/>
          </a:p>
        </p:txBody>
      </p:sp>
      <p:sp>
        <p:nvSpPr>
          <p:cNvPr id="133" name="Google Shape;133;p13"/>
          <p:cNvSpPr/>
          <p:nvPr/>
        </p:nvSpPr>
        <p:spPr>
          <a:xfrm>
            <a:off x="10714792" y="2893100"/>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Decision Stage (Selection)</a:t>
            </a:r>
            <a:endParaRPr b="0" i="0" sz="1050" u="none" cap="none" strike="noStrike"/>
          </a:p>
        </p:txBody>
      </p:sp>
      <p:sp>
        <p:nvSpPr>
          <p:cNvPr id="134" name="Google Shape;134;p13"/>
          <p:cNvSpPr/>
          <p:nvPr/>
        </p:nvSpPr>
        <p:spPr>
          <a:xfrm>
            <a:off x="801410" y="3206353"/>
            <a:ext cx="13027581" cy="626507"/>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940475" y="3297317"/>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What is the customer thinking or feeling?</a:t>
            </a:r>
            <a:endParaRPr b="0" i="0" sz="1050" u="none" cap="none" strike="noStrike"/>
          </a:p>
        </p:txBody>
      </p:sp>
      <p:sp>
        <p:nvSpPr>
          <p:cNvPr id="136" name="Google Shape;136;p13"/>
          <p:cNvSpPr/>
          <p:nvPr/>
        </p:nvSpPr>
        <p:spPr>
          <a:xfrm>
            <a:off x="4201120" y="3297317"/>
            <a:ext cx="2971562"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"Our books are a mess." "I don't trust our numbers." </a:t>
            </a:r>
            <a:r>
              <a:rPr b="1" i="0" lang="en-US" sz="1050" u="none" cap="none" strike="noStrike">
                <a:solidFill>
                  <a:srgbClr val="333333"/>
                </a:solidFill>
                <a:latin typeface="IBM Plex Sans"/>
                <a:ea typeface="IBM Plex Sans"/>
                <a:cs typeface="IBM Plex Sans"/>
                <a:sym typeface="IBM Plex Sans"/>
              </a:rPr>
              <a:t>(Feeling Pain)</a:t>
            </a:r>
            <a:endParaRPr b="0" i="0" sz="1050" u="none" cap="none" strike="noStrike"/>
          </a:p>
        </p:txBody>
      </p:sp>
      <p:sp>
        <p:nvSpPr>
          <p:cNvPr id="137" name="Google Shape;137;p13"/>
          <p:cNvSpPr/>
          <p:nvPr/>
        </p:nvSpPr>
        <p:spPr>
          <a:xfrm>
            <a:off x="7457956" y="3297317"/>
            <a:ext cx="2971562"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"Do we need a full-time CFO, or a fractional service?" </a:t>
            </a:r>
            <a:r>
              <a:rPr b="1" i="0" lang="en-US" sz="1050" u="none" cap="none" strike="noStrike">
                <a:solidFill>
                  <a:srgbClr val="333333"/>
                </a:solidFill>
                <a:latin typeface="IBM Plex Sans"/>
                <a:ea typeface="IBM Plex Sans"/>
                <a:cs typeface="IBM Plex Sans"/>
                <a:sym typeface="IBM Plex Sans"/>
              </a:rPr>
              <a:t>(Comparing Options)</a:t>
            </a:r>
            <a:endParaRPr b="0" i="0" sz="1050" u="none" cap="none" strike="noStrike"/>
          </a:p>
        </p:txBody>
      </p:sp>
      <p:sp>
        <p:nvSpPr>
          <p:cNvPr id="138" name="Google Shape;138;p13"/>
          <p:cNvSpPr/>
          <p:nvPr/>
        </p:nvSpPr>
        <p:spPr>
          <a:xfrm>
            <a:off x="10714792" y="3297317"/>
            <a:ext cx="2975372"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"Which provider offers the best mix of expertise and price?" </a:t>
            </a:r>
            <a:r>
              <a:rPr b="1" i="0" lang="en-US" sz="1050" u="none" cap="none" strike="noStrike">
                <a:solidFill>
                  <a:srgbClr val="333333"/>
                </a:solidFill>
                <a:latin typeface="IBM Plex Sans"/>
                <a:ea typeface="IBM Plex Sans"/>
                <a:cs typeface="IBM Plex Sans"/>
                <a:sym typeface="IBM Plex Sans"/>
              </a:rPr>
              <a:t>(Finalizing Choice)</a:t>
            </a:r>
            <a:endParaRPr b="0" i="0" sz="1050" u="none" cap="none" strike="noStrike"/>
          </a:p>
        </p:txBody>
      </p:sp>
      <p:sp>
        <p:nvSpPr>
          <p:cNvPr id="139" name="Google Shape;139;p13"/>
          <p:cNvSpPr/>
          <p:nvPr/>
        </p:nvSpPr>
        <p:spPr>
          <a:xfrm>
            <a:off x="801410" y="3832860"/>
            <a:ext cx="13027581" cy="848797"/>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940475" y="3923824"/>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What is the customer's action?</a:t>
            </a:r>
            <a:endParaRPr b="0" i="0" sz="1050" u="none" cap="none" strike="noStrike"/>
          </a:p>
        </p:txBody>
      </p:sp>
      <p:sp>
        <p:nvSpPr>
          <p:cNvPr id="141" name="Google Shape;141;p13"/>
          <p:cNvSpPr/>
          <p:nvPr/>
        </p:nvSpPr>
        <p:spPr>
          <a:xfrm>
            <a:off x="4201120" y="3923824"/>
            <a:ext cx="2971562"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Searching Google for </a:t>
            </a:r>
            <a:r>
              <a:rPr b="0" i="1" lang="en-US" sz="1050" u="none" cap="none" strike="noStrike">
                <a:solidFill>
                  <a:srgbClr val="333333"/>
                </a:solidFill>
                <a:latin typeface="IBM Plex Sans"/>
                <a:ea typeface="IBM Plex Sans"/>
                <a:cs typeface="IBM Plex Sans"/>
                <a:sym typeface="IBM Plex Sans"/>
              </a:rPr>
              <a:t>'signs your business needs a CFO'</a:t>
            </a:r>
            <a:r>
              <a:rPr b="0" i="0" lang="en-US" sz="1050" u="none" cap="none" strike="noStrike">
                <a:solidFill>
                  <a:srgbClr val="333333"/>
                </a:solidFill>
                <a:latin typeface="IBM Plex Sans"/>
                <a:ea typeface="IBM Plex Sans"/>
                <a:cs typeface="IBM Plex Sans"/>
                <a:sym typeface="IBM Plex Sans"/>
              </a:rPr>
              <a:t> or </a:t>
            </a:r>
            <a:r>
              <a:rPr b="0" i="1" lang="en-US" sz="1050" u="none" cap="none" strike="noStrike">
                <a:solidFill>
                  <a:srgbClr val="333333"/>
                </a:solidFill>
                <a:latin typeface="IBM Plex Sans"/>
                <a:ea typeface="IBM Plex Sans"/>
                <a:cs typeface="IBM Plex Sans"/>
                <a:sym typeface="IBM Plex Sans"/>
              </a:rPr>
              <a:t>'common SMB financial errors'</a:t>
            </a:r>
            <a:endParaRPr b="0" i="0" sz="1050" u="none" cap="none" strike="noStrike"/>
          </a:p>
        </p:txBody>
      </p:sp>
      <p:sp>
        <p:nvSpPr>
          <p:cNvPr id="142" name="Google Shape;142;p13"/>
          <p:cNvSpPr/>
          <p:nvPr/>
        </p:nvSpPr>
        <p:spPr>
          <a:xfrm>
            <a:off x="7457956" y="3923824"/>
            <a:ext cx="2971562"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Attending webinars or downloading comparison guides: </a:t>
            </a:r>
            <a:r>
              <a:rPr b="0" i="1" lang="en-US" sz="1050" u="none" cap="none" strike="noStrike">
                <a:solidFill>
                  <a:srgbClr val="333333"/>
                </a:solidFill>
                <a:latin typeface="IBM Plex Sans"/>
                <a:ea typeface="IBM Plex Sans"/>
                <a:cs typeface="IBM Plex Sans"/>
                <a:sym typeface="IBM Plex Sans"/>
              </a:rPr>
              <a:t>'Fractional vs. Full-Time CFO Checklist'</a:t>
            </a:r>
            <a:endParaRPr b="0" i="0" sz="1050" u="none" cap="none" strike="noStrike"/>
          </a:p>
        </p:txBody>
      </p:sp>
      <p:sp>
        <p:nvSpPr>
          <p:cNvPr id="143" name="Google Shape;143;p13"/>
          <p:cNvSpPr/>
          <p:nvPr/>
        </p:nvSpPr>
        <p:spPr>
          <a:xfrm>
            <a:off x="10714792" y="3923824"/>
            <a:ext cx="2975372" cy="66686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Asking for client references, reading case studies, or scheduling a final meeting with the provider's lead CFO</a:t>
            </a:r>
            <a:endParaRPr b="0" i="0" sz="1050" u="none" cap="none" strike="noStrike"/>
          </a:p>
        </p:txBody>
      </p:sp>
      <p:sp>
        <p:nvSpPr>
          <p:cNvPr id="144" name="Google Shape;144;p13"/>
          <p:cNvSpPr/>
          <p:nvPr/>
        </p:nvSpPr>
        <p:spPr>
          <a:xfrm>
            <a:off x="801410" y="4681657"/>
            <a:ext cx="13027581" cy="626507"/>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940475" y="4772620"/>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What or where is the buyer researching?</a:t>
            </a:r>
            <a:endParaRPr b="0" i="0" sz="1050" u="none" cap="none" strike="noStrike"/>
          </a:p>
        </p:txBody>
      </p:sp>
      <p:sp>
        <p:nvSpPr>
          <p:cNvPr id="146" name="Google Shape;146;p13"/>
          <p:cNvSpPr/>
          <p:nvPr/>
        </p:nvSpPr>
        <p:spPr>
          <a:xfrm>
            <a:off x="4201120" y="4772620"/>
            <a:ext cx="2971562"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Industry forums, LinkedIn discussions, Blog posts, Google Search (Top of Funnel Content)</a:t>
            </a:r>
            <a:endParaRPr b="0" i="0" sz="1050" u="none" cap="none" strike="noStrike"/>
          </a:p>
        </p:txBody>
      </p:sp>
      <p:sp>
        <p:nvSpPr>
          <p:cNvPr id="147" name="Google Shape;147;p13"/>
          <p:cNvSpPr/>
          <p:nvPr/>
        </p:nvSpPr>
        <p:spPr>
          <a:xfrm>
            <a:off x="7457956" y="4772620"/>
            <a:ext cx="2971562"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Vendor comparison sites, Product Reviews, Detailed service pages, ROI calculators</a:t>
            </a:r>
            <a:endParaRPr b="0" i="0" sz="1050" u="none" cap="none" strike="noStrike"/>
          </a:p>
        </p:txBody>
      </p:sp>
      <p:sp>
        <p:nvSpPr>
          <p:cNvPr id="148" name="Google Shape;148;p13"/>
          <p:cNvSpPr/>
          <p:nvPr/>
        </p:nvSpPr>
        <p:spPr>
          <a:xfrm>
            <a:off x="10714792" y="4772620"/>
            <a:ext cx="2975372"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Contracts/Terms, Direct competitor websites, Analyst reviews (e.g., Gartner), Reference Calls</a:t>
            </a:r>
            <a:endParaRPr b="0" i="0" sz="1050" u="none" cap="none" strike="noStrike"/>
          </a:p>
        </p:txBody>
      </p:sp>
      <p:sp>
        <p:nvSpPr>
          <p:cNvPr id="149" name="Google Shape;149;p13"/>
          <p:cNvSpPr/>
          <p:nvPr/>
        </p:nvSpPr>
        <p:spPr>
          <a:xfrm>
            <a:off x="801410" y="5308163"/>
            <a:ext cx="13027581" cy="848797"/>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940475" y="5399127"/>
            <a:ext cx="2975372"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1" i="0" lang="en-US" sz="1050" u="none" cap="none" strike="noStrike">
                <a:solidFill>
                  <a:srgbClr val="333333"/>
                </a:solidFill>
                <a:latin typeface="IBM Plex Sans"/>
                <a:ea typeface="IBM Plex Sans"/>
                <a:cs typeface="IBM Plex Sans"/>
                <a:sym typeface="IBM Plex Sans"/>
              </a:rPr>
              <a:t>How will we move the buyer along?</a:t>
            </a:r>
            <a:endParaRPr b="0" i="0" sz="1050" u="none" cap="none" strike="noStrike"/>
          </a:p>
        </p:txBody>
      </p:sp>
      <p:sp>
        <p:nvSpPr>
          <p:cNvPr id="151" name="Google Shape;151;p13"/>
          <p:cNvSpPr/>
          <p:nvPr/>
        </p:nvSpPr>
        <p:spPr>
          <a:xfrm>
            <a:off x="4201120" y="5399127"/>
            <a:ext cx="2971562"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Provide a </a:t>
            </a:r>
            <a:r>
              <a:rPr b="1" i="0" lang="en-US" sz="1050" u="none" cap="none" strike="noStrike">
                <a:solidFill>
                  <a:srgbClr val="333333"/>
                </a:solidFill>
                <a:latin typeface="IBM Plex Sans"/>
                <a:ea typeface="IBM Plex Sans"/>
                <a:cs typeface="IBM Plex Sans"/>
                <a:sym typeface="IBM Plex Sans"/>
              </a:rPr>
              <a:t>"Financial Health Check"</a:t>
            </a:r>
            <a:r>
              <a:rPr b="0" i="0" lang="en-US" sz="1050" u="none" cap="none" strike="noStrike">
                <a:solidFill>
                  <a:srgbClr val="333333"/>
                </a:solidFill>
                <a:latin typeface="IBM Plex Sans"/>
                <a:ea typeface="IBM Plex Sans"/>
                <a:cs typeface="IBM Plex Sans"/>
                <a:sym typeface="IBM Plex Sans"/>
              </a:rPr>
              <a:t> lead magnet or a quick </a:t>
            </a:r>
            <a:r>
              <a:rPr b="1" i="0" lang="en-US" sz="1050" u="none" cap="none" strike="noStrike">
                <a:solidFill>
                  <a:srgbClr val="333333"/>
                </a:solidFill>
                <a:latin typeface="IBM Plex Sans"/>
                <a:ea typeface="IBM Plex Sans"/>
                <a:cs typeface="IBM Plex Sans"/>
                <a:sym typeface="IBM Plex Sans"/>
              </a:rPr>
              <a:t>"Do You Need a CFO?"</a:t>
            </a:r>
            <a:r>
              <a:rPr b="0" i="0" lang="en-US" sz="1050" u="none" cap="none" strike="noStrike">
                <a:solidFill>
                  <a:srgbClr val="333333"/>
                </a:solidFill>
                <a:latin typeface="IBM Plex Sans"/>
                <a:ea typeface="IBM Plex Sans"/>
                <a:cs typeface="IBM Plex Sans"/>
                <a:sym typeface="IBM Plex Sans"/>
              </a:rPr>
              <a:t> quiz</a:t>
            </a:r>
            <a:endParaRPr b="0" i="0" sz="1050" u="none" cap="none" strike="noStrike"/>
          </a:p>
        </p:txBody>
      </p:sp>
      <p:sp>
        <p:nvSpPr>
          <p:cNvPr id="152" name="Google Shape;152;p13"/>
          <p:cNvSpPr/>
          <p:nvPr/>
        </p:nvSpPr>
        <p:spPr>
          <a:xfrm>
            <a:off x="7457956" y="5399127"/>
            <a:ext cx="2971562" cy="66686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Offer a </a:t>
            </a:r>
            <a:r>
              <a:rPr b="1" i="0" lang="en-US" sz="1050" u="none" cap="none" strike="noStrike">
                <a:solidFill>
                  <a:srgbClr val="333333"/>
                </a:solidFill>
                <a:latin typeface="IBM Plex Sans"/>
                <a:ea typeface="IBM Plex Sans"/>
                <a:cs typeface="IBM Plex Sans"/>
                <a:sym typeface="IBM Plex Sans"/>
              </a:rPr>
              <a:t>Strategy Session</a:t>
            </a:r>
            <a:r>
              <a:rPr b="0" i="0" lang="en-US" sz="1050" u="none" cap="none" strike="noStrike">
                <a:solidFill>
                  <a:srgbClr val="333333"/>
                </a:solidFill>
                <a:latin typeface="IBM Plex Sans"/>
                <a:ea typeface="IBM Plex Sans"/>
                <a:cs typeface="IBM Plex Sans"/>
                <a:sym typeface="IBM Plex Sans"/>
              </a:rPr>
              <a:t> (Discovery Call) to diagnose the pain or a customized </a:t>
            </a:r>
            <a:r>
              <a:rPr b="1" i="0" lang="en-US" sz="1050" u="none" cap="none" strike="noStrike">
                <a:solidFill>
                  <a:srgbClr val="333333"/>
                </a:solidFill>
                <a:latin typeface="IBM Plex Sans"/>
                <a:ea typeface="IBM Plex Sans"/>
                <a:cs typeface="IBM Plex Sans"/>
                <a:sym typeface="IBM Plex Sans"/>
              </a:rPr>
              <a:t>90-Day Plan</a:t>
            </a:r>
            <a:r>
              <a:rPr b="0" i="0" lang="en-US" sz="1050" u="none" cap="none" strike="noStrike">
                <a:solidFill>
                  <a:srgbClr val="333333"/>
                </a:solidFill>
                <a:latin typeface="IBM Plex Sans"/>
                <a:ea typeface="IBM Plex Sans"/>
                <a:cs typeface="IBM Plex Sans"/>
                <a:sym typeface="IBM Plex Sans"/>
              </a:rPr>
              <a:t> document</a:t>
            </a:r>
            <a:endParaRPr b="0" i="0" sz="1050" u="none" cap="none" strike="noStrike"/>
          </a:p>
        </p:txBody>
      </p:sp>
      <p:sp>
        <p:nvSpPr>
          <p:cNvPr id="153" name="Google Shape;153;p13"/>
          <p:cNvSpPr/>
          <p:nvPr/>
        </p:nvSpPr>
        <p:spPr>
          <a:xfrm>
            <a:off x="10714792" y="5399127"/>
            <a:ext cx="2975372" cy="66686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Present the formal, personalized </a:t>
            </a:r>
            <a:r>
              <a:rPr b="1" i="0" lang="en-US" sz="1050" u="none" cap="none" strike="noStrike">
                <a:solidFill>
                  <a:srgbClr val="333333"/>
                </a:solidFill>
                <a:latin typeface="IBM Plex Sans"/>
                <a:ea typeface="IBM Plex Sans"/>
                <a:cs typeface="IBM Plex Sans"/>
                <a:sym typeface="IBM Plex Sans"/>
              </a:rPr>
              <a:t>Proposal/SOW</a:t>
            </a:r>
            <a:r>
              <a:rPr b="0" i="0" lang="en-US" sz="1050" u="none" cap="none" strike="noStrike">
                <a:solidFill>
                  <a:srgbClr val="333333"/>
                </a:solidFill>
                <a:latin typeface="IBM Plex Sans"/>
                <a:ea typeface="IBM Plex Sans"/>
                <a:cs typeface="IBM Plex Sans"/>
                <a:sym typeface="IBM Plex Sans"/>
              </a:rPr>
              <a:t> and provide access to a top client reference</a:t>
            </a:r>
            <a:endParaRPr b="0" i="0" sz="1050" u="none" cap="none" strike="noStrike"/>
          </a:p>
        </p:txBody>
      </p:sp>
      <p:sp>
        <p:nvSpPr>
          <p:cNvPr id="154" name="Google Shape;154;p13"/>
          <p:cNvSpPr/>
          <p:nvPr/>
        </p:nvSpPr>
        <p:spPr>
          <a:xfrm>
            <a:off x="793790" y="6320790"/>
            <a:ext cx="13042821" cy="812483"/>
          </a:xfrm>
          <a:prstGeom prst="roundRect">
            <a:avLst>
              <a:gd fmla="val 25650" name="adj"/>
            </a:avLst>
          </a:prstGeom>
          <a:solidFill>
            <a:srgbClr val="C6CD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55" name="Google Shape;155;p13"/>
          <p:cNvPicPr preferRelativeResize="0"/>
          <p:nvPr/>
        </p:nvPicPr>
        <p:blipFill rotWithShape="1">
          <a:blip r:embed="rId3">
            <a:alphaModFix/>
          </a:blip>
          <a:srcRect b="0" l="0" r="0" t="0"/>
          <a:stretch/>
        </p:blipFill>
        <p:spPr>
          <a:xfrm>
            <a:off x="932617" y="6532721"/>
            <a:ext cx="173593" cy="138827"/>
          </a:xfrm>
          <a:prstGeom prst="rect">
            <a:avLst/>
          </a:prstGeom>
          <a:noFill/>
          <a:ln>
            <a:noFill/>
          </a:ln>
        </p:spPr>
      </p:pic>
      <p:sp>
        <p:nvSpPr>
          <p:cNvPr id="156" name="Google Shape;156;p13"/>
          <p:cNvSpPr/>
          <p:nvPr/>
        </p:nvSpPr>
        <p:spPr>
          <a:xfrm>
            <a:off x="1245037" y="6494264"/>
            <a:ext cx="12452747" cy="444579"/>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050"/>
              <a:buFont typeface="IBM Plex Sans"/>
              <a:buNone/>
            </a:pPr>
            <a:r>
              <a:rPr b="1" i="0" lang="en-US" sz="1050" u="none" cap="none" strike="noStrike">
                <a:solidFill>
                  <a:srgbClr val="000000"/>
                </a:solidFill>
                <a:latin typeface="IBM Plex Sans"/>
                <a:ea typeface="IBM Plex Sans"/>
                <a:cs typeface="IBM Plex Sans"/>
                <a:sym typeface="IBM Plex Sans"/>
              </a:rPr>
              <a:t>Key Insight:</a:t>
            </a:r>
            <a:r>
              <a:rPr b="0" i="0" lang="en-US" sz="1050" u="none" cap="none" strike="noStrike">
                <a:solidFill>
                  <a:srgbClr val="000000"/>
                </a:solidFill>
                <a:latin typeface="IBM Plex Sans"/>
                <a:ea typeface="IBM Plex Sans"/>
                <a:cs typeface="IBM Plex Sans"/>
                <a:sym typeface="IBM Plex Sans"/>
              </a:rPr>
              <a:t> Notice how each sales stage corresponds to specific buyer behaviors and research patterns. Your sales process should respond to where the buyer is, not push them where you want them to be.</a:t>
            </a:r>
            <a:endParaRPr b="0" i="0" sz="1050" u="none" cap="none" strike="noStrike"/>
          </a:p>
        </p:txBody>
      </p:sp>
      <p:sp>
        <p:nvSpPr>
          <p:cNvPr id="157" name="Google Shape;157;p13"/>
          <p:cNvSpPr/>
          <p:nvPr/>
        </p:nvSpPr>
        <p:spPr>
          <a:xfrm>
            <a:off x="178594" y="7741325"/>
            <a:ext cx="2170509"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Tingom Group | FlowOps360™</a:t>
            </a:r>
            <a:endParaRPr b="0" i="0" sz="1050" u="none" cap="none" strike="noStrike"/>
          </a:p>
        </p:txBody>
      </p:sp>
      <p:sp>
        <p:nvSpPr>
          <p:cNvPr id="158" name="Google Shape;158;p13"/>
          <p:cNvSpPr/>
          <p:nvPr/>
        </p:nvSpPr>
        <p:spPr>
          <a:xfrm>
            <a:off x="6359843" y="7741325"/>
            <a:ext cx="1910477" cy="222290"/>
          </a:xfrm>
          <a:prstGeom prst="rect">
            <a:avLst/>
          </a:prstGeom>
          <a:noFill/>
          <a:ln>
            <a:noFill/>
          </a:ln>
        </p:spPr>
        <p:txBody>
          <a:bodyPr anchorCtr="0" anchor="t" bIns="0" lIns="0" spcFirstLastPara="1" rIns="0" wrap="square" tIns="0">
            <a:noAutofit/>
          </a:bodyPr>
          <a:lstStyle/>
          <a:p>
            <a:pPr indent="0" lvl="0" marL="0" marR="0" rtl="0" algn="ctr">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 2025 Tingom Group, LLC</a:t>
            </a:r>
            <a:endParaRPr b="0" i="0" sz="1050" u="none" cap="none" strike="noStrike"/>
          </a:p>
        </p:txBody>
      </p:sp>
      <p:pic>
        <p:nvPicPr>
          <p:cNvPr descr="preencoded.png" id="159" name="Google Shape;159;p13"/>
          <p:cNvPicPr preferRelativeResize="0"/>
          <p:nvPr/>
        </p:nvPicPr>
        <p:blipFill rotWithShape="1">
          <a:blip r:embed="rId4">
            <a:alphaModFix/>
          </a:blip>
          <a:srcRect b="0" l="0" r="0" t="0"/>
          <a:stretch/>
        </p:blipFill>
        <p:spPr>
          <a:xfrm>
            <a:off x="13630632" y="7679174"/>
            <a:ext cx="821055" cy="3467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p:nvPr/>
        </p:nvSpPr>
        <p:spPr>
          <a:xfrm>
            <a:off x="793790" y="950476"/>
            <a:ext cx="6133981" cy="403146"/>
          </a:xfrm>
          <a:prstGeom prst="rect">
            <a:avLst/>
          </a:prstGeom>
          <a:noFill/>
          <a:ln>
            <a:noFill/>
          </a:ln>
        </p:spPr>
        <p:txBody>
          <a:bodyPr anchorCtr="0" anchor="t" bIns="0" lIns="0" spcFirstLastPara="1" rIns="0" wrap="square" tIns="0">
            <a:noAutofit/>
          </a:bodyPr>
          <a:lstStyle/>
          <a:p>
            <a:pPr indent="0" lvl="0" marL="0" marR="0" rtl="0" algn="l">
              <a:lnSpc>
                <a:spcPct val="126000"/>
              </a:lnSpc>
              <a:spcBef>
                <a:spcPts val="0"/>
              </a:spcBef>
              <a:spcAft>
                <a:spcPts val="0"/>
              </a:spcAft>
              <a:buClr>
                <a:srgbClr val="FF6A13"/>
              </a:buClr>
              <a:buSzPts val="2500"/>
              <a:buFont typeface="Inter"/>
              <a:buNone/>
            </a:pPr>
            <a:r>
              <a:rPr b="1" i="0" lang="en-US" sz="2500" u="none" cap="none" strike="noStrike">
                <a:solidFill>
                  <a:srgbClr val="FF6A13"/>
                </a:solidFill>
                <a:latin typeface="Inter"/>
                <a:ea typeface="Inter"/>
                <a:cs typeface="Inter"/>
                <a:sym typeface="Inter"/>
              </a:rPr>
              <a:t>Your Company's Map: The Tune-Up Kit</a:t>
            </a:r>
            <a:endParaRPr b="0" i="0" sz="2500" u="none" cap="none" strike="noStrike"/>
          </a:p>
        </p:txBody>
      </p:sp>
      <p:sp>
        <p:nvSpPr>
          <p:cNvPr id="166" name="Google Shape;166;p14"/>
          <p:cNvSpPr/>
          <p:nvPr/>
        </p:nvSpPr>
        <p:spPr>
          <a:xfrm>
            <a:off x="793790" y="1611630"/>
            <a:ext cx="13042821"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0" i="0" lang="en-US" sz="1000" u="none" cap="none" strike="noStrike">
                <a:solidFill>
                  <a:srgbClr val="333333"/>
                </a:solidFill>
                <a:latin typeface="IBM Plex Sans"/>
                <a:ea typeface="IBM Plex Sans"/>
                <a:cs typeface="IBM Plex Sans"/>
                <a:sym typeface="IBM Plex Sans"/>
              </a:rPr>
              <a:t>Now it's your turn. Use this template to build your customized sales process map and buyer journey. Fill in each section based on your specific offerings, buyer personas, and market dynamics.</a:t>
            </a:r>
            <a:endParaRPr b="0" i="0" sz="1000" u="none" cap="none" strike="noStrike"/>
          </a:p>
        </p:txBody>
      </p:sp>
      <p:sp>
        <p:nvSpPr>
          <p:cNvPr id="167" name="Google Shape;167;p14"/>
          <p:cNvSpPr/>
          <p:nvPr/>
        </p:nvSpPr>
        <p:spPr>
          <a:xfrm>
            <a:off x="793790" y="2011561"/>
            <a:ext cx="4506873" cy="322421"/>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6A13"/>
              </a:buClr>
              <a:buSzPts val="2000"/>
              <a:buFont typeface="Inter"/>
              <a:buNone/>
            </a:pPr>
            <a:r>
              <a:rPr b="1" i="0" lang="en-US" sz="2000" u="none" cap="none" strike="noStrike">
                <a:solidFill>
                  <a:srgbClr val="FF6A13"/>
                </a:solidFill>
                <a:latin typeface="Inter"/>
                <a:ea typeface="Inter"/>
                <a:cs typeface="Inter"/>
                <a:sym typeface="Inter"/>
              </a:rPr>
              <a:t>1. Your Sales Process Map Template</a:t>
            </a:r>
            <a:endParaRPr b="0" i="0" sz="2000" u="none" cap="none" strike="noStrike"/>
          </a:p>
        </p:txBody>
      </p:sp>
      <p:sp>
        <p:nvSpPr>
          <p:cNvPr id="168" name="Google Shape;168;p14"/>
          <p:cNvSpPr/>
          <p:nvPr/>
        </p:nvSpPr>
        <p:spPr>
          <a:xfrm>
            <a:off x="793790" y="2527459"/>
            <a:ext cx="13042821" cy="4751546"/>
          </a:xfrm>
          <a:prstGeom prst="roundRect">
            <a:avLst>
              <a:gd fmla="val 4073" name="adj"/>
            </a:avLst>
          </a:prstGeom>
          <a:noFill/>
          <a:ln cap="flat" cmpd="sng" w="9525">
            <a:solidFill>
              <a:srgbClr val="000000">
                <a:alpha val="784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p:nvPr/>
        </p:nvSpPr>
        <p:spPr>
          <a:xfrm>
            <a:off x="801410" y="2535079"/>
            <a:ext cx="13027581" cy="376476"/>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p:nvPr/>
        </p:nvSpPr>
        <p:spPr>
          <a:xfrm>
            <a:off x="930592" y="2620089"/>
            <a:ext cx="2995136"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Stage Name (Seller Focus)</a:t>
            </a:r>
            <a:endParaRPr b="0" i="0" sz="1000" u="none" cap="none" strike="noStrike"/>
          </a:p>
        </p:txBody>
      </p:sp>
      <p:sp>
        <p:nvSpPr>
          <p:cNvPr id="171" name="Google Shape;171;p14"/>
          <p:cNvSpPr/>
          <p:nvPr/>
        </p:nvSpPr>
        <p:spPr>
          <a:xfrm>
            <a:off x="4191238" y="2620089"/>
            <a:ext cx="2339935"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Stage Owner (Your Team Role)</a:t>
            </a:r>
            <a:endParaRPr b="0" i="0" sz="1000" u="none" cap="none" strike="noStrike"/>
          </a:p>
        </p:txBody>
      </p:sp>
      <p:sp>
        <p:nvSpPr>
          <p:cNvPr id="172" name="Google Shape;172;p14"/>
          <p:cNvSpPr/>
          <p:nvPr/>
        </p:nvSpPr>
        <p:spPr>
          <a:xfrm>
            <a:off x="6796683" y="2620089"/>
            <a:ext cx="6903363"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Exit Criteria (Buyer Proof - Must be YES/NO)</a:t>
            </a:r>
            <a:endParaRPr b="0" i="0" sz="1000" u="none" cap="none" strike="noStrike"/>
          </a:p>
        </p:txBody>
      </p:sp>
      <p:sp>
        <p:nvSpPr>
          <p:cNvPr id="173" name="Google Shape;173;p14"/>
          <p:cNvSpPr/>
          <p:nvPr/>
        </p:nvSpPr>
        <p:spPr>
          <a:xfrm>
            <a:off x="801410" y="2911554"/>
            <a:ext cx="13027581" cy="789384"/>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
          <p:cNvSpPr/>
          <p:nvPr/>
        </p:nvSpPr>
        <p:spPr>
          <a:xfrm>
            <a:off x="930592" y="2996565"/>
            <a:ext cx="2995136"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000000"/>
              </a:buClr>
              <a:buSzPts val="1000"/>
              <a:buFont typeface="IBM Plex Sans"/>
              <a:buNone/>
            </a:pPr>
            <a:r>
              <a:rPr b="0" i="0" lang="en-US" sz="1000" u="none" cap="none" strike="noStrike">
                <a:solidFill>
                  <a:srgbClr val="000000"/>
                </a:solidFill>
                <a:latin typeface="IBM Plex Sans"/>
                <a:ea typeface="IBM Plex Sans"/>
                <a:cs typeface="IBM Plex Sans"/>
                <a:sym typeface="IBM Plex Sans"/>
              </a:rPr>
              <a:t>1️⃣</a:t>
            </a:r>
            <a:r>
              <a:rPr b="1" i="0" lang="en-US" sz="1000" u="none" cap="none" strike="noStrike">
                <a:solidFill>
                  <a:srgbClr val="2F3E86"/>
                </a:solidFill>
                <a:latin typeface="IBM Plex Sans"/>
                <a:ea typeface="IBM Plex Sans"/>
                <a:cs typeface="IBM Plex Sans"/>
                <a:sym typeface="IBM Plex Sans"/>
              </a:rPr>
              <a:t> [Stage Name 1]</a:t>
            </a:r>
            <a:endParaRPr b="0" i="0" sz="1000" u="none" cap="none" strike="noStrike"/>
          </a:p>
        </p:txBody>
      </p:sp>
      <p:sp>
        <p:nvSpPr>
          <p:cNvPr id="175" name="Google Shape;175;p14"/>
          <p:cNvSpPr/>
          <p:nvPr/>
        </p:nvSpPr>
        <p:spPr>
          <a:xfrm>
            <a:off x="4191238" y="2996565"/>
            <a:ext cx="2339935"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0" i="0" lang="en-US" sz="1000" u="none" cap="none" strike="noStrike">
                <a:solidFill>
                  <a:srgbClr val="333333"/>
                </a:solidFill>
                <a:latin typeface="IBM Plex Sans"/>
                <a:ea typeface="IBM Plex Sans"/>
                <a:cs typeface="IBM Plex Sans"/>
                <a:sym typeface="IBM Plex Sans"/>
              </a:rPr>
              <a:t>[Role: e.g., SDR/Sales]</a:t>
            </a:r>
            <a:endParaRPr b="0" i="0" sz="1000" u="none" cap="none" strike="noStrike"/>
          </a:p>
        </p:txBody>
      </p:sp>
      <p:sp>
        <p:nvSpPr>
          <p:cNvPr id="176" name="Google Shape;176;p14"/>
          <p:cNvSpPr/>
          <p:nvPr/>
        </p:nvSpPr>
        <p:spPr>
          <a:xfrm>
            <a:off x="6796683" y="2996565"/>
            <a:ext cx="6903363" cy="619363"/>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1.</a:t>
            </a:r>
            <a:r>
              <a:rPr b="0" i="0" lang="en-US" sz="1000" u="none" cap="none" strike="noStrike">
                <a:solidFill>
                  <a:srgbClr val="333333"/>
                </a:solidFill>
                <a:latin typeface="IBM Plex Sans"/>
                <a:ea typeface="IBM Plex Sans"/>
                <a:cs typeface="IBM Plex Sans"/>
                <a:sym typeface="IBM Plex Sans"/>
              </a:rPr>
              <a:t> [Exit Rule 1: ]</a:t>
            </a:r>
            <a:endParaRPr b="0" i="0" sz="1000" u="none" cap="none" strike="noStrike"/>
          </a:p>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2.</a:t>
            </a:r>
            <a:r>
              <a:rPr b="0" i="0" lang="en-US" sz="1000" u="none" cap="none" strike="noStrike">
                <a:solidFill>
                  <a:srgbClr val="333333"/>
                </a:solidFill>
                <a:latin typeface="IBM Plex Sans"/>
                <a:ea typeface="IBM Plex Sans"/>
                <a:cs typeface="IBM Plex Sans"/>
                <a:sym typeface="IBM Plex Sans"/>
              </a:rPr>
              <a:t> [Exit Rule 2: ]</a:t>
            </a:r>
            <a:endParaRPr b="0" i="0" sz="1000" u="none" cap="none" strike="noStrike"/>
          </a:p>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3.</a:t>
            </a:r>
            <a:r>
              <a:rPr b="0" i="0" lang="en-US" sz="1000" u="none" cap="none" strike="noStrike">
                <a:solidFill>
                  <a:srgbClr val="333333"/>
                </a:solidFill>
                <a:latin typeface="IBM Plex Sans"/>
                <a:ea typeface="IBM Plex Sans"/>
                <a:cs typeface="IBM Plex Sans"/>
                <a:sym typeface="IBM Plex Sans"/>
              </a:rPr>
              <a:t> [Exit Rule 3: ]</a:t>
            </a:r>
            <a:endParaRPr b="0" i="0" sz="1000" u="none" cap="none" strike="noStrike"/>
          </a:p>
        </p:txBody>
      </p:sp>
      <p:sp>
        <p:nvSpPr>
          <p:cNvPr id="177" name="Google Shape;177;p14"/>
          <p:cNvSpPr/>
          <p:nvPr/>
        </p:nvSpPr>
        <p:spPr>
          <a:xfrm>
            <a:off x="801410" y="3700939"/>
            <a:ext cx="13027581" cy="1202293"/>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a:off x="930592" y="3785949"/>
            <a:ext cx="2995136"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000000"/>
              </a:buClr>
              <a:buSzPts val="1000"/>
              <a:buFont typeface="IBM Plex Sans"/>
              <a:buNone/>
            </a:pPr>
            <a:r>
              <a:rPr b="0" i="0" lang="en-US" sz="1000" u="none" cap="none" strike="noStrike">
                <a:solidFill>
                  <a:srgbClr val="000000"/>
                </a:solidFill>
                <a:latin typeface="IBM Plex Sans"/>
                <a:ea typeface="IBM Plex Sans"/>
                <a:cs typeface="IBM Plex Sans"/>
                <a:sym typeface="IBM Plex Sans"/>
              </a:rPr>
              <a:t>2️⃣</a:t>
            </a:r>
            <a:r>
              <a:rPr b="1" i="0" lang="en-US" sz="1000" u="none" cap="none" strike="noStrike">
                <a:solidFill>
                  <a:srgbClr val="2F3E86"/>
                </a:solidFill>
                <a:latin typeface="IBM Plex Sans"/>
                <a:ea typeface="IBM Plex Sans"/>
                <a:cs typeface="IBM Plex Sans"/>
                <a:sym typeface="IBM Plex Sans"/>
              </a:rPr>
              <a:t> Discovery Completed</a:t>
            </a:r>
            <a:endParaRPr b="0" i="0" sz="1000" u="none" cap="none" strike="noStrike"/>
          </a:p>
        </p:txBody>
      </p:sp>
      <p:sp>
        <p:nvSpPr>
          <p:cNvPr id="179" name="Google Shape;179;p14"/>
          <p:cNvSpPr/>
          <p:nvPr/>
        </p:nvSpPr>
        <p:spPr>
          <a:xfrm>
            <a:off x="4191238" y="3785949"/>
            <a:ext cx="2339935"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0" i="0" lang="en-US" sz="1000" u="none" cap="none" strike="noStrike">
                <a:solidFill>
                  <a:srgbClr val="333333"/>
                </a:solidFill>
                <a:latin typeface="IBM Plex Sans"/>
                <a:ea typeface="IBM Plex Sans"/>
                <a:cs typeface="IBM Plex Sans"/>
                <a:sym typeface="IBM Plex Sans"/>
              </a:rPr>
              <a:t>[Role: e.g., Account Executive]</a:t>
            </a:r>
            <a:endParaRPr b="0" i="0" sz="1000" u="none" cap="none" strike="noStrike"/>
          </a:p>
        </p:txBody>
      </p:sp>
      <p:sp>
        <p:nvSpPr>
          <p:cNvPr id="180" name="Google Shape;180;p14"/>
          <p:cNvSpPr/>
          <p:nvPr/>
        </p:nvSpPr>
        <p:spPr>
          <a:xfrm>
            <a:off x="6796683" y="3785949"/>
            <a:ext cx="6903363" cy="1032272"/>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1. Problem is Quantified:</a:t>
            </a:r>
            <a:r>
              <a:rPr b="0" i="0" lang="en-US" sz="1000" u="none" cap="none" strike="noStrike">
                <a:solidFill>
                  <a:srgbClr val="333333"/>
                </a:solidFill>
                <a:latin typeface="IBM Plex Sans"/>
                <a:ea typeface="IBM Plex Sans"/>
                <a:cs typeface="IBM Plex Sans"/>
                <a:sym typeface="IBM Plex Sans"/>
              </a:rPr>
              <a:t> [Example: Prospect shared a measurable metric (cost, time, revenue loss) tied to the pain point.]</a:t>
            </a:r>
            <a:endParaRPr b="0" i="0" sz="1000" u="none" cap="none" strike="noStrike"/>
          </a:p>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2. Buying Committee Mapped:</a:t>
            </a:r>
            <a:r>
              <a:rPr b="0" i="0" lang="en-US" sz="1000" u="none" cap="none" strike="noStrike">
                <a:solidFill>
                  <a:srgbClr val="333333"/>
                </a:solidFill>
                <a:latin typeface="IBM Plex Sans"/>
                <a:ea typeface="IBM Plex Sans"/>
                <a:cs typeface="IBM Plex Sans"/>
                <a:sym typeface="IBM Plex Sans"/>
              </a:rPr>
              <a:t> [Example: Decision-maker is identified and agrees to be involved in the next meeting.]</a:t>
            </a:r>
            <a:endParaRPr b="0" i="0" sz="1000" u="none" cap="none" strike="noStrike"/>
          </a:p>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3. Solution Meeting Confirmed:</a:t>
            </a:r>
            <a:r>
              <a:rPr b="0" i="0" lang="en-US" sz="1000" u="none" cap="none" strike="noStrike">
                <a:solidFill>
                  <a:srgbClr val="333333"/>
                </a:solidFill>
                <a:latin typeface="IBM Plex Sans"/>
                <a:ea typeface="IBM Plex Sans"/>
                <a:cs typeface="IBM Plex Sans"/>
                <a:sym typeface="IBM Plex Sans"/>
              </a:rPr>
              <a:t> [Example: A follow-up meeting is booked with a clear agenda and involves the key decision-maker.]</a:t>
            </a:r>
            <a:endParaRPr b="0" i="0" sz="1000" u="none" cap="none" strike="noStrike"/>
          </a:p>
        </p:txBody>
      </p:sp>
      <p:sp>
        <p:nvSpPr>
          <p:cNvPr id="181" name="Google Shape;181;p14"/>
          <p:cNvSpPr/>
          <p:nvPr/>
        </p:nvSpPr>
        <p:spPr>
          <a:xfrm>
            <a:off x="801410" y="4903232"/>
            <a:ext cx="13027581" cy="789384"/>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930592" y="4988243"/>
            <a:ext cx="2995136"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000000"/>
              </a:buClr>
              <a:buSzPts val="1000"/>
              <a:buFont typeface="IBM Plex Sans"/>
              <a:buNone/>
            </a:pPr>
            <a:r>
              <a:rPr b="0" i="0" lang="en-US" sz="1000" u="none" cap="none" strike="noStrike">
                <a:solidFill>
                  <a:srgbClr val="000000"/>
                </a:solidFill>
                <a:latin typeface="IBM Plex Sans"/>
                <a:ea typeface="IBM Plex Sans"/>
                <a:cs typeface="IBM Plex Sans"/>
                <a:sym typeface="IBM Plex Sans"/>
              </a:rPr>
              <a:t>3️⃣</a:t>
            </a:r>
            <a:r>
              <a:rPr b="1" i="0" lang="en-US" sz="1000" u="none" cap="none" strike="noStrike">
                <a:solidFill>
                  <a:srgbClr val="2F3E86"/>
                </a:solidFill>
                <a:latin typeface="IBM Plex Sans"/>
                <a:ea typeface="IBM Plex Sans"/>
                <a:cs typeface="IBM Plex Sans"/>
                <a:sym typeface="IBM Plex Sans"/>
              </a:rPr>
              <a:t> [Stage Name 3]</a:t>
            </a:r>
            <a:endParaRPr b="0" i="0" sz="1000" u="none" cap="none" strike="noStrike"/>
          </a:p>
        </p:txBody>
      </p:sp>
      <p:sp>
        <p:nvSpPr>
          <p:cNvPr id="183" name="Google Shape;183;p14"/>
          <p:cNvSpPr/>
          <p:nvPr/>
        </p:nvSpPr>
        <p:spPr>
          <a:xfrm>
            <a:off x="4191238" y="4988243"/>
            <a:ext cx="2339935"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0" i="0" lang="en-US" sz="1000" u="none" cap="none" strike="noStrike">
                <a:solidFill>
                  <a:srgbClr val="333333"/>
                </a:solidFill>
                <a:latin typeface="IBM Plex Sans"/>
                <a:ea typeface="IBM Plex Sans"/>
                <a:cs typeface="IBM Plex Sans"/>
                <a:sym typeface="IBM Plex Sans"/>
              </a:rPr>
              <a:t>[Role: e.g., Account Executive]</a:t>
            </a:r>
            <a:endParaRPr b="0" i="0" sz="1000" u="none" cap="none" strike="noStrike"/>
          </a:p>
        </p:txBody>
      </p:sp>
      <p:sp>
        <p:nvSpPr>
          <p:cNvPr id="184" name="Google Shape;184;p14"/>
          <p:cNvSpPr/>
          <p:nvPr/>
        </p:nvSpPr>
        <p:spPr>
          <a:xfrm>
            <a:off x="6796683" y="4988243"/>
            <a:ext cx="6903363" cy="619363"/>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1.</a:t>
            </a:r>
            <a:r>
              <a:rPr b="0" i="0" lang="en-US" sz="1000" u="none" cap="none" strike="noStrike">
                <a:solidFill>
                  <a:srgbClr val="333333"/>
                </a:solidFill>
                <a:latin typeface="IBM Plex Sans"/>
                <a:ea typeface="IBM Plex Sans"/>
                <a:cs typeface="IBM Plex Sans"/>
                <a:sym typeface="IBM Plex Sans"/>
              </a:rPr>
              <a:t> [Exit Rule 1: ]</a:t>
            </a:r>
            <a:endParaRPr b="0" i="0" sz="1000" u="none" cap="none" strike="noStrike"/>
          </a:p>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2.</a:t>
            </a:r>
            <a:r>
              <a:rPr b="0" i="0" lang="en-US" sz="1000" u="none" cap="none" strike="noStrike">
                <a:solidFill>
                  <a:srgbClr val="333333"/>
                </a:solidFill>
                <a:latin typeface="IBM Plex Sans"/>
                <a:ea typeface="IBM Plex Sans"/>
                <a:cs typeface="IBM Plex Sans"/>
                <a:sym typeface="IBM Plex Sans"/>
              </a:rPr>
              <a:t> [Exit Rule 2: ]</a:t>
            </a:r>
            <a:endParaRPr b="0" i="0" sz="1000" u="none" cap="none" strike="noStrike"/>
          </a:p>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3.</a:t>
            </a:r>
            <a:r>
              <a:rPr b="0" i="0" lang="en-US" sz="1000" u="none" cap="none" strike="noStrike">
                <a:solidFill>
                  <a:srgbClr val="333333"/>
                </a:solidFill>
                <a:latin typeface="IBM Plex Sans"/>
                <a:ea typeface="IBM Plex Sans"/>
                <a:cs typeface="IBM Plex Sans"/>
                <a:sym typeface="IBM Plex Sans"/>
              </a:rPr>
              <a:t> [Exit Rule 3: ]</a:t>
            </a:r>
            <a:endParaRPr b="0" i="0" sz="1000" u="none" cap="none" strike="noStrike"/>
          </a:p>
        </p:txBody>
      </p:sp>
      <p:sp>
        <p:nvSpPr>
          <p:cNvPr id="185" name="Google Shape;185;p14"/>
          <p:cNvSpPr/>
          <p:nvPr/>
        </p:nvSpPr>
        <p:spPr>
          <a:xfrm>
            <a:off x="801410" y="5692616"/>
            <a:ext cx="13027581" cy="789384"/>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a:off x="930592" y="5777627"/>
            <a:ext cx="2995136"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000000"/>
              </a:buClr>
              <a:buSzPts val="1000"/>
              <a:buFont typeface="IBM Plex Sans"/>
              <a:buNone/>
            </a:pPr>
            <a:r>
              <a:rPr b="0" i="0" lang="en-US" sz="1000" u="none" cap="none" strike="noStrike">
                <a:solidFill>
                  <a:srgbClr val="000000"/>
                </a:solidFill>
                <a:latin typeface="IBM Plex Sans"/>
                <a:ea typeface="IBM Plex Sans"/>
                <a:cs typeface="IBM Plex Sans"/>
                <a:sym typeface="IBM Plex Sans"/>
              </a:rPr>
              <a:t>4️⃣</a:t>
            </a:r>
            <a:r>
              <a:rPr b="1" i="0" lang="en-US" sz="1000" u="none" cap="none" strike="noStrike">
                <a:solidFill>
                  <a:srgbClr val="2F3E86"/>
                </a:solidFill>
                <a:latin typeface="IBM Plex Sans"/>
                <a:ea typeface="IBM Plex Sans"/>
                <a:cs typeface="IBM Plex Sans"/>
                <a:sym typeface="IBM Plex Sans"/>
              </a:rPr>
              <a:t> [Stage Name 4]</a:t>
            </a:r>
            <a:endParaRPr b="0" i="0" sz="1000" u="none" cap="none" strike="noStrike"/>
          </a:p>
        </p:txBody>
      </p:sp>
      <p:sp>
        <p:nvSpPr>
          <p:cNvPr id="187" name="Google Shape;187;p14"/>
          <p:cNvSpPr/>
          <p:nvPr/>
        </p:nvSpPr>
        <p:spPr>
          <a:xfrm>
            <a:off x="4191238" y="5777627"/>
            <a:ext cx="2339935"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0" i="0" lang="en-US" sz="1000" u="none" cap="none" strike="noStrike">
                <a:solidFill>
                  <a:srgbClr val="333333"/>
                </a:solidFill>
                <a:latin typeface="IBM Plex Sans"/>
                <a:ea typeface="IBM Plex Sans"/>
                <a:cs typeface="IBM Plex Sans"/>
                <a:sym typeface="IBM Plex Sans"/>
              </a:rPr>
              <a:t>[Role: e.g., Account Executive]</a:t>
            </a:r>
            <a:endParaRPr b="0" i="0" sz="1000" u="none" cap="none" strike="noStrike"/>
          </a:p>
        </p:txBody>
      </p:sp>
      <p:sp>
        <p:nvSpPr>
          <p:cNvPr id="188" name="Google Shape;188;p14"/>
          <p:cNvSpPr/>
          <p:nvPr/>
        </p:nvSpPr>
        <p:spPr>
          <a:xfrm>
            <a:off x="6796683" y="5777627"/>
            <a:ext cx="6903363" cy="619363"/>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1.</a:t>
            </a:r>
            <a:r>
              <a:rPr b="0" i="0" lang="en-US" sz="1000" u="none" cap="none" strike="noStrike">
                <a:solidFill>
                  <a:srgbClr val="333333"/>
                </a:solidFill>
                <a:latin typeface="IBM Plex Sans"/>
                <a:ea typeface="IBM Plex Sans"/>
                <a:cs typeface="IBM Plex Sans"/>
                <a:sym typeface="IBM Plex Sans"/>
              </a:rPr>
              <a:t> [Exit Rule 1: ]</a:t>
            </a:r>
            <a:endParaRPr b="0" i="0" sz="1000" u="none" cap="none" strike="noStrike"/>
          </a:p>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2.</a:t>
            </a:r>
            <a:r>
              <a:rPr b="0" i="0" lang="en-US" sz="1000" u="none" cap="none" strike="noStrike">
                <a:solidFill>
                  <a:srgbClr val="333333"/>
                </a:solidFill>
                <a:latin typeface="IBM Plex Sans"/>
                <a:ea typeface="IBM Plex Sans"/>
                <a:cs typeface="IBM Plex Sans"/>
                <a:sym typeface="IBM Plex Sans"/>
              </a:rPr>
              <a:t> [Exit Rule 2: ]</a:t>
            </a:r>
            <a:endParaRPr b="0" i="0" sz="1000" u="none" cap="none" strike="noStrike"/>
          </a:p>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3.</a:t>
            </a:r>
            <a:r>
              <a:rPr b="0" i="0" lang="en-US" sz="1000" u="none" cap="none" strike="noStrike">
                <a:solidFill>
                  <a:srgbClr val="333333"/>
                </a:solidFill>
                <a:latin typeface="IBM Plex Sans"/>
                <a:ea typeface="IBM Plex Sans"/>
                <a:cs typeface="IBM Plex Sans"/>
                <a:sym typeface="IBM Plex Sans"/>
              </a:rPr>
              <a:t> [Exit Rule 3: ]</a:t>
            </a:r>
            <a:endParaRPr b="0" i="0" sz="1000" u="none" cap="none" strike="noStrike"/>
          </a:p>
        </p:txBody>
      </p:sp>
      <p:sp>
        <p:nvSpPr>
          <p:cNvPr id="189" name="Google Shape;189;p14"/>
          <p:cNvSpPr/>
          <p:nvPr/>
        </p:nvSpPr>
        <p:spPr>
          <a:xfrm>
            <a:off x="801410" y="6482001"/>
            <a:ext cx="13027581" cy="789384"/>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930592" y="6567011"/>
            <a:ext cx="2995136"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000000"/>
              </a:buClr>
              <a:buSzPts val="1000"/>
              <a:buFont typeface="IBM Plex Sans"/>
              <a:buNone/>
            </a:pPr>
            <a:r>
              <a:rPr b="0" i="0" lang="en-US" sz="1000" u="none" cap="none" strike="noStrike">
                <a:solidFill>
                  <a:srgbClr val="000000"/>
                </a:solidFill>
                <a:latin typeface="IBM Plex Sans"/>
                <a:ea typeface="IBM Plex Sans"/>
                <a:cs typeface="IBM Plex Sans"/>
                <a:sym typeface="IBM Plex Sans"/>
              </a:rPr>
              <a:t>5️⃣</a:t>
            </a:r>
            <a:r>
              <a:rPr b="1" i="0" lang="en-US" sz="1000" u="none" cap="none" strike="noStrike">
                <a:solidFill>
                  <a:srgbClr val="2F3E86"/>
                </a:solidFill>
                <a:latin typeface="IBM Plex Sans"/>
                <a:ea typeface="IBM Plex Sans"/>
                <a:cs typeface="IBM Plex Sans"/>
                <a:sym typeface="IBM Plex Sans"/>
              </a:rPr>
              <a:t> [Stage Name 5]</a:t>
            </a:r>
            <a:endParaRPr b="0" i="0" sz="1000" u="none" cap="none" strike="noStrike"/>
          </a:p>
        </p:txBody>
      </p:sp>
      <p:sp>
        <p:nvSpPr>
          <p:cNvPr id="191" name="Google Shape;191;p14"/>
          <p:cNvSpPr/>
          <p:nvPr/>
        </p:nvSpPr>
        <p:spPr>
          <a:xfrm>
            <a:off x="4191238" y="6567011"/>
            <a:ext cx="2339935" cy="20645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0" i="0" lang="en-US" sz="1000" u="none" cap="none" strike="noStrike">
                <a:solidFill>
                  <a:srgbClr val="333333"/>
                </a:solidFill>
                <a:latin typeface="IBM Plex Sans"/>
                <a:ea typeface="IBM Plex Sans"/>
                <a:cs typeface="IBM Plex Sans"/>
                <a:sym typeface="IBM Plex Sans"/>
              </a:rPr>
              <a:t>[Role: e.g., Sales → Delivery]</a:t>
            </a:r>
            <a:endParaRPr b="0" i="0" sz="1000" u="none" cap="none" strike="noStrike"/>
          </a:p>
        </p:txBody>
      </p:sp>
      <p:sp>
        <p:nvSpPr>
          <p:cNvPr id="192" name="Google Shape;192;p14"/>
          <p:cNvSpPr/>
          <p:nvPr/>
        </p:nvSpPr>
        <p:spPr>
          <a:xfrm>
            <a:off x="6796683" y="6567011"/>
            <a:ext cx="6903363" cy="619363"/>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1.</a:t>
            </a:r>
            <a:r>
              <a:rPr b="0" i="0" lang="en-US" sz="1000" u="none" cap="none" strike="noStrike">
                <a:solidFill>
                  <a:srgbClr val="333333"/>
                </a:solidFill>
                <a:latin typeface="IBM Plex Sans"/>
                <a:ea typeface="IBM Plex Sans"/>
                <a:cs typeface="IBM Plex Sans"/>
                <a:sym typeface="IBM Plex Sans"/>
              </a:rPr>
              <a:t> [Exit Rule 1: ]</a:t>
            </a:r>
            <a:endParaRPr b="0" i="0" sz="1000" u="none" cap="none" strike="noStrike"/>
          </a:p>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2.</a:t>
            </a:r>
            <a:r>
              <a:rPr b="0" i="0" lang="en-US" sz="1000" u="none" cap="none" strike="noStrike">
                <a:solidFill>
                  <a:srgbClr val="333333"/>
                </a:solidFill>
                <a:latin typeface="IBM Plex Sans"/>
                <a:ea typeface="IBM Plex Sans"/>
                <a:cs typeface="IBM Plex Sans"/>
                <a:sym typeface="IBM Plex Sans"/>
              </a:rPr>
              <a:t> [Exit Rule 2: ]</a:t>
            </a:r>
            <a:endParaRPr b="0" i="0" sz="1000" u="none" cap="none" strike="noStrike"/>
          </a:p>
          <a:p>
            <a:pPr indent="0" lvl="0" marL="0" marR="0" rtl="0" algn="l">
              <a:lnSpc>
                <a:spcPct val="160000"/>
              </a:lnSpc>
              <a:spcBef>
                <a:spcPts val="0"/>
              </a:spcBef>
              <a:spcAft>
                <a:spcPts val="0"/>
              </a:spcAft>
              <a:buClr>
                <a:srgbClr val="333333"/>
              </a:buClr>
              <a:buSzPts val="1000"/>
              <a:buFont typeface="IBM Plex Sans"/>
              <a:buNone/>
            </a:pPr>
            <a:r>
              <a:rPr b="1" i="0" lang="en-US" sz="1000" u="none" cap="none" strike="noStrike">
                <a:solidFill>
                  <a:srgbClr val="333333"/>
                </a:solidFill>
                <a:latin typeface="IBM Plex Sans"/>
                <a:ea typeface="IBM Plex Sans"/>
                <a:cs typeface="IBM Plex Sans"/>
                <a:sym typeface="IBM Plex Sans"/>
              </a:rPr>
              <a:t>3.</a:t>
            </a:r>
            <a:r>
              <a:rPr b="0" i="0" lang="en-US" sz="1000" u="none" cap="none" strike="noStrike">
                <a:solidFill>
                  <a:srgbClr val="333333"/>
                </a:solidFill>
                <a:latin typeface="IBM Plex Sans"/>
                <a:ea typeface="IBM Plex Sans"/>
                <a:cs typeface="IBM Plex Sans"/>
                <a:sym typeface="IBM Plex Sans"/>
              </a:rPr>
              <a:t> [Exit Rule 3: ]</a:t>
            </a:r>
            <a:endParaRPr b="0" i="0" sz="1000" u="none" cap="none" strike="noStrike"/>
          </a:p>
        </p:txBody>
      </p:sp>
      <p:sp>
        <p:nvSpPr>
          <p:cNvPr id="193" name="Google Shape;193;p14"/>
          <p:cNvSpPr/>
          <p:nvPr/>
        </p:nvSpPr>
        <p:spPr>
          <a:xfrm>
            <a:off x="178594" y="7741325"/>
            <a:ext cx="2193131"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Tingom Group | FlowOps360™</a:t>
            </a:r>
            <a:endParaRPr b="0" i="0" sz="1050" u="none" cap="none" strike="noStrike"/>
          </a:p>
        </p:txBody>
      </p:sp>
      <p:sp>
        <p:nvSpPr>
          <p:cNvPr id="194" name="Google Shape;194;p14"/>
          <p:cNvSpPr/>
          <p:nvPr/>
        </p:nvSpPr>
        <p:spPr>
          <a:xfrm>
            <a:off x="6350794" y="7741325"/>
            <a:ext cx="1928574" cy="222290"/>
          </a:xfrm>
          <a:prstGeom prst="rect">
            <a:avLst/>
          </a:prstGeom>
          <a:noFill/>
          <a:ln>
            <a:noFill/>
          </a:ln>
        </p:spPr>
        <p:txBody>
          <a:bodyPr anchorCtr="0" anchor="t" bIns="0" lIns="0" spcFirstLastPara="1" rIns="0" wrap="square" tIns="0">
            <a:noAutofit/>
          </a:bodyPr>
          <a:lstStyle/>
          <a:p>
            <a:pPr indent="0" lvl="0" marL="0" marR="0" rtl="0" algn="ctr">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 2025 Tingom Group, LLC</a:t>
            </a:r>
            <a:endParaRPr b="0" i="0" sz="1050" u="none" cap="none" strike="noStrike"/>
          </a:p>
        </p:txBody>
      </p:sp>
      <p:pic>
        <p:nvPicPr>
          <p:cNvPr descr="preencoded.png" id="195" name="Google Shape;195;p14"/>
          <p:cNvPicPr preferRelativeResize="0"/>
          <p:nvPr/>
        </p:nvPicPr>
        <p:blipFill rotWithShape="1">
          <a:blip r:embed="rId3">
            <a:alphaModFix/>
          </a:blip>
          <a:srcRect b="0" l="0" r="0" t="0"/>
          <a:stretch/>
        </p:blipFill>
        <p:spPr>
          <a:xfrm>
            <a:off x="13630632" y="7679174"/>
            <a:ext cx="821055" cy="3467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5"/>
          <p:cNvSpPr/>
          <p:nvPr/>
        </p:nvSpPr>
        <p:spPr>
          <a:xfrm>
            <a:off x="793790" y="1298258"/>
            <a:ext cx="12383810" cy="620078"/>
          </a:xfrm>
          <a:prstGeom prst="rect">
            <a:avLst/>
          </a:prstGeom>
          <a:noFill/>
          <a:ln>
            <a:noFill/>
          </a:ln>
        </p:spPr>
        <p:txBody>
          <a:bodyPr anchorCtr="0" anchor="t" bIns="0" lIns="0" spcFirstLastPara="1" rIns="0" wrap="square" tIns="0">
            <a:noAutofit/>
          </a:bodyPr>
          <a:lstStyle/>
          <a:p>
            <a:pPr indent="0" lvl="0" marL="0" marR="0" rtl="0" algn="l">
              <a:lnSpc>
                <a:spcPct val="124358"/>
              </a:lnSpc>
              <a:spcBef>
                <a:spcPts val="0"/>
              </a:spcBef>
              <a:spcAft>
                <a:spcPts val="0"/>
              </a:spcAft>
              <a:buClr>
                <a:srgbClr val="FF6A13"/>
              </a:buClr>
              <a:buSzPts val="3900"/>
              <a:buFont typeface="Inter"/>
              <a:buNone/>
            </a:pPr>
            <a:r>
              <a:rPr b="1" i="0" lang="en-US" sz="3900" u="none" cap="none" strike="noStrike">
                <a:solidFill>
                  <a:srgbClr val="FF6A13"/>
                </a:solidFill>
                <a:latin typeface="Inter"/>
                <a:ea typeface="Inter"/>
                <a:cs typeface="Inter"/>
                <a:sym typeface="Inter"/>
              </a:rPr>
              <a:t>Your Company's Map: The Tune-Up Kit (continued)</a:t>
            </a:r>
            <a:endParaRPr b="0" i="0" sz="3900" u="none" cap="none" strike="noStrike"/>
          </a:p>
        </p:txBody>
      </p:sp>
      <p:sp>
        <p:nvSpPr>
          <p:cNvPr id="202" name="Google Shape;202;p15"/>
          <p:cNvSpPr/>
          <p:nvPr/>
        </p:nvSpPr>
        <p:spPr>
          <a:xfrm>
            <a:off x="793790" y="1997631"/>
            <a:ext cx="7897416" cy="496133"/>
          </a:xfrm>
          <a:prstGeom prst="rect">
            <a:avLst/>
          </a:prstGeom>
          <a:noFill/>
          <a:ln>
            <a:noFill/>
          </a:ln>
        </p:spPr>
        <p:txBody>
          <a:bodyPr anchorCtr="0" anchor="t" bIns="0" lIns="0" spcFirstLastPara="1" rIns="0" wrap="square" tIns="0">
            <a:noAutofit/>
          </a:bodyPr>
          <a:lstStyle/>
          <a:p>
            <a:pPr indent="0" lvl="0" marL="0" marR="0" rtl="0" algn="l">
              <a:lnSpc>
                <a:spcPct val="125806"/>
              </a:lnSpc>
              <a:spcBef>
                <a:spcPts val="0"/>
              </a:spcBef>
              <a:spcAft>
                <a:spcPts val="0"/>
              </a:spcAft>
              <a:buClr>
                <a:srgbClr val="FF6A13"/>
              </a:buClr>
              <a:buSzPts val="3100"/>
              <a:buFont typeface="Inter"/>
              <a:buNone/>
            </a:pPr>
            <a:r>
              <a:rPr b="1" i="0" lang="en-US" sz="3100" u="none" cap="none" strike="noStrike">
                <a:solidFill>
                  <a:srgbClr val="FF6A13"/>
                </a:solidFill>
                <a:latin typeface="Inter"/>
                <a:ea typeface="Inter"/>
                <a:cs typeface="Inter"/>
                <a:sym typeface="Inter"/>
              </a:rPr>
              <a:t>2. Your Customer Journey Map Template</a:t>
            </a:r>
            <a:endParaRPr b="0" i="0" sz="3100" u="none" cap="none" strike="noStrike"/>
          </a:p>
        </p:txBody>
      </p:sp>
      <p:sp>
        <p:nvSpPr>
          <p:cNvPr id="203" name="Google Shape;203;p15"/>
          <p:cNvSpPr/>
          <p:nvPr/>
        </p:nvSpPr>
        <p:spPr>
          <a:xfrm>
            <a:off x="793790" y="2791420"/>
            <a:ext cx="13042821" cy="4139922"/>
          </a:xfrm>
          <a:prstGeom prst="roundRect">
            <a:avLst>
              <a:gd fmla="val 7191" name="adj"/>
            </a:avLst>
          </a:prstGeom>
          <a:noFill/>
          <a:ln cap="flat" cmpd="sng" w="9525">
            <a:solidFill>
              <a:srgbClr val="000000">
                <a:alpha val="784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801410" y="2799040"/>
            <a:ext cx="13027581" cy="570905"/>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1000006" y="2925723"/>
            <a:ext cx="285630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1" i="0" lang="en-US" sz="1550" u="none" cap="none" strike="noStrike">
                <a:solidFill>
                  <a:srgbClr val="333333"/>
                </a:solidFill>
                <a:latin typeface="IBM Plex Sans"/>
                <a:ea typeface="IBM Plex Sans"/>
                <a:cs typeface="IBM Plex Sans"/>
                <a:sym typeface="IBM Plex Sans"/>
              </a:rPr>
              <a:t>Journey Element</a:t>
            </a:r>
            <a:endParaRPr b="0" i="0" sz="1550" u="none" cap="none" strike="noStrike"/>
          </a:p>
        </p:txBody>
      </p:sp>
      <p:sp>
        <p:nvSpPr>
          <p:cNvPr id="206" name="Google Shape;206;p15"/>
          <p:cNvSpPr/>
          <p:nvPr/>
        </p:nvSpPr>
        <p:spPr>
          <a:xfrm>
            <a:off x="4260652" y="2925723"/>
            <a:ext cx="285249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1" i="0" lang="en-US" sz="1550" u="none" cap="none" strike="noStrike">
                <a:solidFill>
                  <a:srgbClr val="333333"/>
                </a:solidFill>
                <a:latin typeface="IBM Plex Sans"/>
                <a:ea typeface="IBM Plex Sans"/>
                <a:cs typeface="IBM Plex Sans"/>
                <a:sym typeface="IBM Plex Sans"/>
              </a:rPr>
              <a:t>Awareness Stage</a:t>
            </a:r>
            <a:endParaRPr b="0" i="0" sz="1550" u="none" cap="none" strike="noStrike"/>
          </a:p>
        </p:txBody>
      </p:sp>
      <p:sp>
        <p:nvSpPr>
          <p:cNvPr id="207" name="Google Shape;207;p15"/>
          <p:cNvSpPr/>
          <p:nvPr/>
        </p:nvSpPr>
        <p:spPr>
          <a:xfrm>
            <a:off x="7517487" y="2925723"/>
            <a:ext cx="285249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1" i="0" lang="en-US" sz="1550" u="none" cap="none" strike="noStrike">
                <a:solidFill>
                  <a:srgbClr val="333333"/>
                </a:solidFill>
                <a:latin typeface="IBM Plex Sans"/>
                <a:ea typeface="IBM Plex Sans"/>
                <a:cs typeface="IBM Plex Sans"/>
                <a:sym typeface="IBM Plex Sans"/>
              </a:rPr>
              <a:t>Consideration Stage</a:t>
            </a:r>
            <a:endParaRPr b="0" i="0" sz="1550" u="none" cap="none" strike="noStrike"/>
          </a:p>
        </p:txBody>
      </p:sp>
      <p:sp>
        <p:nvSpPr>
          <p:cNvPr id="208" name="Google Shape;208;p15"/>
          <p:cNvSpPr/>
          <p:nvPr/>
        </p:nvSpPr>
        <p:spPr>
          <a:xfrm>
            <a:off x="10774323" y="2925723"/>
            <a:ext cx="285630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1" i="0" lang="en-US" sz="1550" u="none" cap="none" strike="noStrike">
                <a:solidFill>
                  <a:srgbClr val="333333"/>
                </a:solidFill>
                <a:latin typeface="IBM Plex Sans"/>
                <a:ea typeface="IBM Plex Sans"/>
                <a:cs typeface="IBM Plex Sans"/>
                <a:sym typeface="IBM Plex Sans"/>
              </a:rPr>
              <a:t>Decision Stage</a:t>
            </a:r>
            <a:endParaRPr b="0" i="0" sz="1550" u="none" cap="none" strike="noStrike"/>
          </a:p>
        </p:txBody>
      </p:sp>
      <p:sp>
        <p:nvSpPr>
          <p:cNvPr id="209" name="Google Shape;209;p15"/>
          <p:cNvSpPr/>
          <p:nvPr/>
        </p:nvSpPr>
        <p:spPr>
          <a:xfrm>
            <a:off x="801410" y="3369945"/>
            <a:ext cx="13027581" cy="888444"/>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1000006" y="3496627"/>
            <a:ext cx="2856309" cy="635079"/>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1" i="0" lang="en-US" sz="1550" u="none" cap="none" strike="noStrike">
                <a:solidFill>
                  <a:srgbClr val="333333"/>
                </a:solidFill>
                <a:latin typeface="IBM Plex Sans"/>
                <a:ea typeface="IBM Plex Sans"/>
                <a:cs typeface="IBM Plex Sans"/>
                <a:sym typeface="IBM Plex Sans"/>
              </a:rPr>
              <a:t>What is the customer thinking or feeling?</a:t>
            </a:r>
            <a:endParaRPr b="0" i="0" sz="1550" u="none" cap="none" strike="noStrike"/>
          </a:p>
        </p:txBody>
      </p:sp>
      <p:sp>
        <p:nvSpPr>
          <p:cNvPr id="211" name="Google Shape;211;p15"/>
          <p:cNvSpPr/>
          <p:nvPr/>
        </p:nvSpPr>
        <p:spPr>
          <a:xfrm>
            <a:off x="4260652" y="3496627"/>
            <a:ext cx="285249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12" name="Google Shape;212;p15"/>
          <p:cNvSpPr/>
          <p:nvPr/>
        </p:nvSpPr>
        <p:spPr>
          <a:xfrm>
            <a:off x="7517487" y="3496627"/>
            <a:ext cx="285249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13" name="Google Shape;213;p15"/>
          <p:cNvSpPr/>
          <p:nvPr/>
        </p:nvSpPr>
        <p:spPr>
          <a:xfrm>
            <a:off x="10774323" y="3496627"/>
            <a:ext cx="285630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14" name="Google Shape;214;p15"/>
          <p:cNvSpPr/>
          <p:nvPr/>
        </p:nvSpPr>
        <p:spPr>
          <a:xfrm>
            <a:off x="801410" y="4258389"/>
            <a:ext cx="13027581" cy="888444"/>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1000006" y="4385072"/>
            <a:ext cx="2856309" cy="635079"/>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1" i="0" lang="en-US" sz="1550" u="none" cap="none" strike="noStrike">
                <a:solidFill>
                  <a:srgbClr val="333333"/>
                </a:solidFill>
                <a:latin typeface="IBM Plex Sans"/>
                <a:ea typeface="IBM Plex Sans"/>
                <a:cs typeface="IBM Plex Sans"/>
                <a:sym typeface="IBM Plex Sans"/>
              </a:rPr>
              <a:t>What is the customer's action?</a:t>
            </a:r>
            <a:endParaRPr b="0" i="0" sz="1550" u="none" cap="none" strike="noStrike"/>
          </a:p>
        </p:txBody>
      </p:sp>
      <p:sp>
        <p:nvSpPr>
          <p:cNvPr id="216" name="Google Shape;216;p15"/>
          <p:cNvSpPr/>
          <p:nvPr/>
        </p:nvSpPr>
        <p:spPr>
          <a:xfrm>
            <a:off x="4260652" y="4385072"/>
            <a:ext cx="285249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17" name="Google Shape;217;p15"/>
          <p:cNvSpPr/>
          <p:nvPr/>
        </p:nvSpPr>
        <p:spPr>
          <a:xfrm>
            <a:off x="7517487" y="4385072"/>
            <a:ext cx="285249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18" name="Google Shape;218;p15"/>
          <p:cNvSpPr/>
          <p:nvPr/>
        </p:nvSpPr>
        <p:spPr>
          <a:xfrm>
            <a:off x="10774323" y="4385072"/>
            <a:ext cx="285630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19" name="Google Shape;219;p15"/>
          <p:cNvSpPr/>
          <p:nvPr/>
        </p:nvSpPr>
        <p:spPr>
          <a:xfrm>
            <a:off x="801410" y="5146834"/>
            <a:ext cx="13027581" cy="888444"/>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1000006" y="5273516"/>
            <a:ext cx="2856309" cy="635079"/>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1" i="0" lang="en-US" sz="1550" u="none" cap="none" strike="noStrike">
                <a:solidFill>
                  <a:srgbClr val="333333"/>
                </a:solidFill>
                <a:latin typeface="IBM Plex Sans"/>
                <a:ea typeface="IBM Plex Sans"/>
                <a:cs typeface="IBM Plex Sans"/>
                <a:sym typeface="IBM Plex Sans"/>
              </a:rPr>
              <a:t>What or where is the buyer researching?</a:t>
            </a:r>
            <a:endParaRPr b="0" i="0" sz="1550" u="none" cap="none" strike="noStrike"/>
          </a:p>
        </p:txBody>
      </p:sp>
      <p:sp>
        <p:nvSpPr>
          <p:cNvPr id="221" name="Google Shape;221;p15"/>
          <p:cNvSpPr/>
          <p:nvPr/>
        </p:nvSpPr>
        <p:spPr>
          <a:xfrm>
            <a:off x="4260652" y="5273516"/>
            <a:ext cx="285249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22" name="Google Shape;222;p15"/>
          <p:cNvSpPr/>
          <p:nvPr/>
        </p:nvSpPr>
        <p:spPr>
          <a:xfrm>
            <a:off x="7517487" y="5273516"/>
            <a:ext cx="285249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23" name="Google Shape;223;p15"/>
          <p:cNvSpPr/>
          <p:nvPr/>
        </p:nvSpPr>
        <p:spPr>
          <a:xfrm>
            <a:off x="10774323" y="5273516"/>
            <a:ext cx="285630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24" name="Google Shape;224;p15"/>
          <p:cNvSpPr/>
          <p:nvPr/>
        </p:nvSpPr>
        <p:spPr>
          <a:xfrm>
            <a:off x="801410" y="6035278"/>
            <a:ext cx="13027581" cy="888444"/>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a:off x="1000006" y="6161961"/>
            <a:ext cx="2856309" cy="635079"/>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1" i="0" lang="en-US" sz="1550" u="none" cap="none" strike="noStrike">
                <a:solidFill>
                  <a:srgbClr val="333333"/>
                </a:solidFill>
                <a:latin typeface="IBM Plex Sans"/>
                <a:ea typeface="IBM Plex Sans"/>
                <a:cs typeface="IBM Plex Sans"/>
                <a:sym typeface="IBM Plex Sans"/>
              </a:rPr>
              <a:t>How will we move the buyer along?</a:t>
            </a:r>
            <a:endParaRPr b="0" i="0" sz="1550" u="none" cap="none" strike="noStrike"/>
          </a:p>
        </p:txBody>
      </p:sp>
      <p:sp>
        <p:nvSpPr>
          <p:cNvPr id="226" name="Google Shape;226;p15"/>
          <p:cNvSpPr/>
          <p:nvPr/>
        </p:nvSpPr>
        <p:spPr>
          <a:xfrm>
            <a:off x="4260652" y="6161961"/>
            <a:ext cx="285249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27" name="Google Shape;227;p15"/>
          <p:cNvSpPr/>
          <p:nvPr/>
        </p:nvSpPr>
        <p:spPr>
          <a:xfrm>
            <a:off x="7517487" y="6161961"/>
            <a:ext cx="285249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28" name="Google Shape;228;p15"/>
          <p:cNvSpPr/>
          <p:nvPr/>
        </p:nvSpPr>
        <p:spPr>
          <a:xfrm>
            <a:off x="10774323" y="6161961"/>
            <a:ext cx="2856309" cy="317540"/>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333"/>
              </a:buClr>
              <a:buSzPts val="1550"/>
              <a:buFont typeface="IBM Plex Sans"/>
              <a:buNone/>
            </a:pPr>
            <a:r>
              <a:rPr b="0" i="0" lang="en-US" sz="1550" u="none" cap="none" strike="noStrike">
                <a:solidFill>
                  <a:srgbClr val="333333"/>
                </a:solidFill>
                <a:latin typeface="IBM Plex Sans"/>
                <a:ea typeface="IBM Plex Sans"/>
                <a:cs typeface="IBM Plex Sans"/>
                <a:sym typeface="IBM Plex Sans"/>
              </a:rPr>
              <a:t>[Your info here]</a:t>
            </a:r>
            <a:endParaRPr b="0" i="0" sz="1550" u="none" cap="none" strike="noStrike"/>
          </a:p>
        </p:txBody>
      </p:sp>
      <p:sp>
        <p:nvSpPr>
          <p:cNvPr id="229" name="Google Shape;229;p15"/>
          <p:cNvSpPr/>
          <p:nvPr/>
        </p:nvSpPr>
        <p:spPr>
          <a:xfrm>
            <a:off x="178594" y="7741325"/>
            <a:ext cx="2082403"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Tingom Group | FlowOps360™</a:t>
            </a:r>
            <a:endParaRPr b="0" i="0" sz="1050" u="none" cap="none" strike="noStrike"/>
          </a:p>
        </p:txBody>
      </p:sp>
      <p:sp>
        <p:nvSpPr>
          <p:cNvPr id="230" name="Google Shape;230;p15"/>
          <p:cNvSpPr/>
          <p:nvPr/>
        </p:nvSpPr>
        <p:spPr>
          <a:xfrm>
            <a:off x="6395085" y="7741325"/>
            <a:ext cx="1840230" cy="222290"/>
          </a:xfrm>
          <a:prstGeom prst="rect">
            <a:avLst/>
          </a:prstGeom>
          <a:noFill/>
          <a:ln>
            <a:noFill/>
          </a:ln>
        </p:spPr>
        <p:txBody>
          <a:bodyPr anchorCtr="0" anchor="t" bIns="0" lIns="0" spcFirstLastPara="1" rIns="0" wrap="square" tIns="0">
            <a:noAutofit/>
          </a:bodyPr>
          <a:lstStyle/>
          <a:p>
            <a:pPr indent="0" lvl="0" marL="0" marR="0" rtl="0" algn="ctr">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 2025 Tingom Group, LLC</a:t>
            </a:r>
            <a:endParaRPr b="0" i="0" sz="1050" u="none" cap="none" strike="noStrike"/>
          </a:p>
        </p:txBody>
      </p:sp>
      <p:pic>
        <p:nvPicPr>
          <p:cNvPr descr="preencoded.png" id="231" name="Google Shape;231;p15"/>
          <p:cNvPicPr preferRelativeResize="0"/>
          <p:nvPr/>
        </p:nvPicPr>
        <p:blipFill rotWithShape="1">
          <a:blip r:embed="rId3">
            <a:alphaModFix/>
          </a:blip>
          <a:srcRect b="0" l="0" r="0" t="0"/>
          <a:stretch/>
        </p:blipFill>
        <p:spPr>
          <a:xfrm>
            <a:off x="13630870" y="7679174"/>
            <a:ext cx="821055" cy="3467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6"/>
          <p:cNvSpPr/>
          <p:nvPr/>
        </p:nvSpPr>
        <p:spPr>
          <a:xfrm>
            <a:off x="793790" y="815935"/>
            <a:ext cx="9979343" cy="589121"/>
          </a:xfrm>
          <a:prstGeom prst="rect">
            <a:avLst/>
          </a:prstGeom>
          <a:noFill/>
          <a:ln>
            <a:noFill/>
          </a:ln>
        </p:spPr>
        <p:txBody>
          <a:bodyPr anchorCtr="0" anchor="t" bIns="0" lIns="0" spcFirstLastPara="1" rIns="0" wrap="square" tIns="0">
            <a:noAutofit/>
          </a:bodyPr>
          <a:lstStyle/>
          <a:p>
            <a:pPr indent="0" lvl="0" marL="0" marR="0" rtl="0" algn="l">
              <a:lnSpc>
                <a:spcPct val="124324"/>
              </a:lnSpc>
              <a:spcBef>
                <a:spcPts val="0"/>
              </a:spcBef>
              <a:spcAft>
                <a:spcPts val="0"/>
              </a:spcAft>
              <a:buClr>
                <a:srgbClr val="FF6A13"/>
              </a:buClr>
              <a:buSzPts val="3700"/>
              <a:buFont typeface="Inter"/>
              <a:buNone/>
            </a:pPr>
            <a:r>
              <a:rPr b="1" i="0" lang="en-US" sz="3700" u="none" cap="none" strike="noStrike">
                <a:solidFill>
                  <a:srgbClr val="FF6A13"/>
                </a:solidFill>
                <a:latin typeface="Inter"/>
                <a:ea typeface="Inter"/>
                <a:cs typeface="Inter"/>
                <a:sym typeface="Inter"/>
              </a:rPr>
              <a:t>Next Step: Tune-Up Call with FlowOps360™</a:t>
            </a:r>
            <a:endParaRPr b="0" i="0" sz="3700" u="none" cap="none" strike="noStrike"/>
          </a:p>
        </p:txBody>
      </p:sp>
      <p:sp>
        <p:nvSpPr>
          <p:cNvPr id="238" name="Google Shape;238;p16"/>
          <p:cNvSpPr/>
          <p:nvPr/>
        </p:nvSpPr>
        <p:spPr>
          <a:xfrm>
            <a:off x="793790" y="1480423"/>
            <a:ext cx="8004929" cy="471249"/>
          </a:xfrm>
          <a:prstGeom prst="rect">
            <a:avLst/>
          </a:prstGeom>
          <a:noFill/>
          <a:ln>
            <a:noFill/>
          </a:ln>
        </p:spPr>
        <p:txBody>
          <a:bodyPr anchorCtr="0" anchor="t" bIns="0" lIns="0" spcFirstLastPara="1" rIns="0" wrap="square" tIns="0">
            <a:noAutofit/>
          </a:bodyPr>
          <a:lstStyle/>
          <a:p>
            <a:pPr indent="0" lvl="0" marL="0" marR="0" rtl="0" algn="l">
              <a:lnSpc>
                <a:spcPct val="125423"/>
              </a:lnSpc>
              <a:spcBef>
                <a:spcPts val="0"/>
              </a:spcBef>
              <a:spcAft>
                <a:spcPts val="0"/>
              </a:spcAft>
              <a:buClr>
                <a:srgbClr val="FF6A13"/>
              </a:buClr>
              <a:buSzPts val="2950"/>
              <a:buFont typeface="Inter"/>
              <a:buNone/>
            </a:pPr>
            <a:r>
              <a:rPr b="1" i="0" lang="en-US" sz="2950" u="none" cap="none" strike="noStrike">
                <a:solidFill>
                  <a:srgbClr val="FF6A13"/>
                </a:solidFill>
                <a:latin typeface="Inter"/>
                <a:ea typeface="Inter"/>
                <a:cs typeface="Inter"/>
                <a:sym typeface="Inter"/>
              </a:rPr>
              <a:t>Transform Your Draft Into a Revenue Engine</a:t>
            </a:r>
            <a:endParaRPr b="0" i="0" sz="2950" u="none" cap="none" strike="noStrike"/>
          </a:p>
        </p:txBody>
      </p:sp>
      <p:sp>
        <p:nvSpPr>
          <p:cNvPr id="239" name="Google Shape;239;p16"/>
          <p:cNvSpPr/>
          <p:nvPr/>
        </p:nvSpPr>
        <p:spPr>
          <a:xfrm>
            <a:off x="793790" y="2234446"/>
            <a:ext cx="13042821" cy="603409"/>
          </a:xfrm>
          <a:prstGeom prst="rect">
            <a:avLst/>
          </a:prstGeom>
          <a:noFill/>
          <a:ln>
            <a:noFill/>
          </a:ln>
        </p:spPr>
        <p:txBody>
          <a:bodyPr anchorCtr="0" anchor="t" bIns="0" lIns="0" spcFirstLastPara="1" rIns="0" wrap="square" tIns="0">
            <a:noAutofit/>
          </a:bodyPr>
          <a:lstStyle/>
          <a:p>
            <a:pPr indent="0" lvl="0" marL="0" marR="0" rtl="0" algn="l">
              <a:lnSpc>
                <a:spcPct val="162068"/>
              </a:lnSpc>
              <a:spcBef>
                <a:spcPts val="0"/>
              </a:spcBef>
              <a:spcAft>
                <a:spcPts val="0"/>
              </a:spcAft>
              <a:buClr>
                <a:srgbClr val="333333"/>
              </a:buClr>
              <a:buSzPts val="1450"/>
              <a:buFont typeface="IBM Plex Sans"/>
              <a:buNone/>
            </a:pPr>
            <a:r>
              <a:rPr b="0" i="0" lang="en-US" sz="1450" u="none" cap="none" strike="noStrike">
                <a:solidFill>
                  <a:srgbClr val="333333"/>
                </a:solidFill>
                <a:latin typeface="IBM Plex Sans"/>
                <a:ea typeface="IBM Plex Sans"/>
                <a:cs typeface="IBM Plex Sans"/>
                <a:sym typeface="IBM Plex Sans"/>
              </a:rPr>
              <a:t>Congratulations! You have the first draft of your optimized sales process. A generic map is better than no map, but a map </a:t>
            </a:r>
            <a:r>
              <a:rPr b="1" i="0" lang="en-US" sz="1450" u="none" cap="none" strike="noStrike">
                <a:solidFill>
                  <a:srgbClr val="333333"/>
                </a:solidFill>
                <a:latin typeface="IBM Plex Sans"/>
                <a:ea typeface="IBM Plex Sans"/>
                <a:cs typeface="IBM Plex Sans"/>
                <a:sym typeface="IBM Plex Sans"/>
              </a:rPr>
              <a:t>custom-tuned</a:t>
            </a:r>
            <a:r>
              <a:rPr b="0" i="0" lang="en-US" sz="1450" u="none" cap="none" strike="noStrike">
                <a:solidFill>
                  <a:srgbClr val="333333"/>
                </a:solidFill>
                <a:latin typeface="IBM Plex Sans"/>
                <a:ea typeface="IBM Plex Sans"/>
                <a:cs typeface="IBM Plex Sans"/>
                <a:sym typeface="IBM Plex Sans"/>
              </a:rPr>
              <a:t> to your specific industry, product, and buyer dramatically increases win rates.</a:t>
            </a:r>
            <a:endParaRPr b="0" i="0" sz="1450" u="none" cap="none" strike="noStrike"/>
          </a:p>
        </p:txBody>
      </p:sp>
      <p:sp>
        <p:nvSpPr>
          <p:cNvPr id="240" name="Google Shape;240;p16"/>
          <p:cNvSpPr/>
          <p:nvPr/>
        </p:nvSpPr>
        <p:spPr>
          <a:xfrm>
            <a:off x="793790" y="3049905"/>
            <a:ext cx="4221956" cy="2082998"/>
          </a:xfrm>
          <a:prstGeom prst="roundRect">
            <a:avLst>
              <a:gd fmla="val 10536" name="adj"/>
            </a:avLst>
          </a:prstGeom>
          <a:solidFill>
            <a:srgbClr val="FFFFFF"/>
          </a:solidFill>
          <a:ln cap="flat" cmpd="sng" w="45700">
            <a:solidFill>
              <a:srgbClr val="D8D4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p:nvPr/>
        </p:nvSpPr>
        <p:spPr>
          <a:xfrm>
            <a:off x="748070" y="3049905"/>
            <a:ext cx="182880" cy="2082998"/>
          </a:xfrm>
          <a:prstGeom prst="roundRect">
            <a:avLst>
              <a:gd fmla="val 154651" name="adj"/>
            </a:avLst>
          </a:prstGeom>
          <a:solidFill>
            <a:srgbClr val="2F3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
          <p:cNvSpPr/>
          <p:nvPr/>
        </p:nvSpPr>
        <p:spPr>
          <a:xfrm>
            <a:off x="1165146" y="3284101"/>
            <a:ext cx="2818686" cy="294680"/>
          </a:xfrm>
          <a:prstGeom prst="rect">
            <a:avLst/>
          </a:prstGeom>
          <a:noFill/>
          <a:ln>
            <a:noFill/>
          </a:ln>
        </p:spPr>
        <p:txBody>
          <a:bodyPr anchorCtr="0" anchor="t" bIns="0" lIns="0" spcFirstLastPara="1" rIns="0" wrap="square" tIns="0">
            <a:noAutofit/>
          </a:bodyPr>
          <a:lstStyle/>
          <a:p>
            <a:pPr indent="0" lvl="0" marL="0" marR="0" rtl="0" algn="l">
              <a:lnSpc>
                <a:spcPct val="124324"/>
              </a:lnSpc>
              <a:spcBef>
                <a:spcPts val="0"/>
              </a:spcBef>
              <a:spcAft>
                <a:spcPts val="0"/>
              </a:spcAft>
              <a:buClr>
                <a:srgbClr val="333333"/>
              </a:buClr>
              <a:buSzPts val="1850"/>
              <a:buFont typeface="Inter"/>
              <a:buNone/>
            </a:pPr>
            <a:r>
              <a:rPr b="1" i="0" lang="en-US" sz="1850" u="none" cap="none" strike="noStrike">
                <a:solidFill>
                  <a:srgbClr val="333333"/>
                </a:solidFill>
                <a:latin typeface="Inter"/>
                <a:ea typeface="Inter"/>
                <a:cs typeface="Inter"/>
                <a:sym typeface="Inter"/>
              </a:rPr>
              <a:t>Review Your Exit Criteria</a:t>
            </a:r>
            <a:endParaRPr b="0" i="0" sz="1850" u="none" cap="none" strike="noStrike"/>
          </a:p>
        </p:txBody>
      </p:sp>
      <p:sp>
        <p:nvSpPr>
          <p:cNvPr id="243" name="Google Shape;243;p16"/>
          <p:cNvSpPr/>
          <p:nvPr/>
        </p:nvSpPr>
        <p:spPr>
          <a:xfrm>
            <a:off x="1165146" y="3691890"/>
            <a:ext cx="3616404" cy="1206818"/>
          </a:xfrm>
          <a:prstGeom prst="rect">
            <a:avLst/>
          </a:prstGeom>
          <a:noFill/>
          <a:ln>
            <a:noFill/>
          </a:ln>
        </p:spPr>
        <p:txBody>
          <a:bodyPr anchorCtr="0" anchor="t" bIns="0" lIns="0" spcFirstLastPara="1" rIns="0" wrap="square" tIns="0">
            <a:noAutofit/>
          </a:bodyPr>
          <a:lstStyle/>
          <a:p>
            <a:pPr indent="0" lvl="0" marL="0" marR="0" rtl="0" algn="l">
              <a:lnSpc>
                <a:spcPct val="162068"/>
              </a:lnSpc>
              <a:spcBef>
                <a:spcPts val="0"/>
              </a:spcBef>
              <a:spcAft>
                <a:spcPts val="0"/>
              </a:spcAft>
              <a:buClr>
                <a:srgbClr val="333333"/>
              </a:buClr>
              <a:buSzPts val="1450"/>
              <a:buFont typeface="IBM Plex Sans"/>
              <a:buNone/>
            </a:pPr>
            <a:r>
              <a:rPr b="0" i="0" lang="en-US" sz="1450" u="none" cap="none" strike="noStrike">
                <a:solidFill>
                  <a:srgbClr val="333333"/>
                </a:solidFill>
                <a:latin typeface="IBM Plex Sans"/>
                <a:ea typeface="IBM Plex Sans"/>
                <a:cs typeface="IBM Plex Sans"/>
                <a:sym typeface="IBM Plex Sans"/>
              </a:rPr>
              <a:t>Identify hidden loopholes that allow deals to advance without true buyer commitment, ensuring your pipeline accuracy reflects reality.</a:t>
            </a:r>
            <a:endParaRPr b="0" i="0" sz="1450" u="none" cap="none" strike="noStrike"/>
          </a:p>
        </p:txBody>
      </p:sp>
      <p:sp>
        <p:nvSpPr>
          <p:cNvPr id="244" name="Google Shape;244;p16"/>
          <p:cNvSpPr/>
          <p:nvPr/>
        </p:nvSpPr>
        <p:spPr>
          <a:xfrm>
            <a:off x="5204222" y="3049905"/>
            <a:ext cx="4221956" cy="2082998"/>
          </a:xfrm>
          <a:prstGeom prst="roundRect">
            <a:avLst>
              <a:gd fmla="val 10536" name="adj"/>
            </a:avLst>
          </a:prstGeom>
          <a:solidFill>
            <a:srgbClr val="FFFFFF"/>
          </a:solidFill>
          <a:ln cap="flat" cmpd="sng" w="45700">
            <a:solidFill>
              <a:srgbClr val="D8D4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5158502" y="3049905"/>
            <a:ext cx="182880" cy="2082998"/>
          </a:xfrm>
          <a:prstGeom prst="roundRect">
            <a:avLst>
              <a:gd fmla="val 154651" name="adj"/>
            </a:avLst>
          </a:prstGeom>
          <a:solidFill>
            <a:srgbClr val="2F3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6"/>
          <p:cNvSpPr/>
          <p:nvPr/>
        </p:nvSpPr>
        <p:spPr>
          <a:xfrm>
            <a:off x="5575578" y="3284101"/>
            <a:ext cx="3288863" cy="294680"/>
          </a:xfrm>
          <a:prstGeom prst="rect">
            <a:avLst/>
          </a:prstGeom>
          <a:noFill/>
          <a:ln>
            <a:noFill/>
          </a:ln>
        </p:spPr>
        <p:txBody>
          <a:bodyPr anchorCtr="0" anchor="t" bIns="0" lIns="0" spcFirstLastPara="1" rIns="0" wrap="square" tIns="0">
            <a:noAutofit/>
          </a:bodyPr>
          <a:lstStyle/>
          <a:p>
            <a:pPr indent="0" lvl="0" marL="0" marR="0" rtl="0" algn="l">
              <a:lnSpc>
                <a:spcPct val="124324"/>
              </a:lnSpc>
              <a:spcBef>
                <a:spcPts val="0"/>
              </a:spcBef>
              <a:spcAft>
                <a:spcPts val="0"/>
              </a:spcAft>
              <a:buClr>
                <a:srgbClr val="333333"/>
              </a:buClr>
              <a:buSzPts val="1850"/>
              <a:buFont typeface="Inter"/>
              <a:buNone/>
            </a:pPr>
            <a:r>
              <a:rPr b="1" i="0" lang="en-US" sz="1850" u="none" cap="none" strike="noStrike">
                <a:solidFill>
                  <a:srgbClr val="333333"/>
                </a:solidFill>
                <a:latin typeface="Inter"/>
                <a:ea typeface="Inter"/>
                <a:cs typeface="Inter"/>
                <a:sym typeface="Inter"/>
              </a:rPr>
              <a:t>Identify Pipeline Bottlenecks</a:t>
            </a:r>
            <a:endParaRPr b="0" i="0" sz="1850" u="none" cap="none" strike="noStrike"/>
          </a:p>
        </p:txBody>
      </p:sp>
      <p:sp>
        <p:nvSpPr>
          <p:cNvPr id="247" name="Google Shape;247;p16"/>
          <p:cNvSpPr/>
          <p:nvPr/>
        </p:nvSpPr>
        <p:spPr>
          <a:xfrm>
            <a:off x="5575578" y="3691890"/>
            <a:ext cx="3616404" cy="905113"/>
          </a:xfrm>
          <a:prstGeom prst="rect">
            <a:avLst/>
          </a:prstGeom>
          <a:noFill/>
          <a:ln>
            <a:noFill/>
          </a:ln>
        </p:spPr>
        <p:txBody>
          <a:bodyPr anchorCtr="0" anchor="t" bIns="0" lIns="0" spcFirstLastPara="1" rIns="0" wrap="square" tIns="0">
            <a:noAutofit/>
          </a:bodyPr>
          <a:lstStyle/>
          <a:p>
            <a:pPr indent="0" lvl="0" marL="0" marR="0" rtl="0" algn="l">
              <a:lnSpc>
                <a:spcPct val="162068"/>
              </a:lnSpc>
              <a:spcBef>
                <a:spcPts val="0"/>
              </a:spcBef>
              <a:spcAft>
                <a:spcPts val="0"/>
              </a:spcAft>
              <a:buClr>
                <a:srgbClr val="333333"/>
              </a:buClr>
              <a:buSzPts val="1450"/>
              <a:buFont typeface="IBM Plex Sans"/>
              <a:buNone/>
            </a:pPr>
            <a:r>
              <a:rPr b="0" i="0" lang="en-US" sz="1450" u="none" cap="none" strike="noStrike">
                <a:solidFill>
                  <a:srgbClr val="333333"/>
                </a:solidFill>
                <a:latin typeface="IBM Plex Sans"/>
                <a:ea typeface="IBM Plex Sans"/>
                <a:cs typeface="IBM Plex Sans"/>
                <a:sym typeface="IBM Plex Sans"/>
              </a:rPr>
              <a:t>Discover the unique friction points in your sales cycle that extend deal duration and reduce close rates.</a:t>
            </a:r>
            <a:endParaRPr b="0" i="0" sz="1450" u="none" cap="none" strike="noStrike"/>
          </a:p>
        </p:txBody>
      </p:sp>
      <p:sp>
        <p:nvSpPr>
          <p:cNvPr id="248" name="Google Shape;248;p16"/>
          <p:cNvSpPr/>
          <p:nvPr/>
        </p:nvSpPr>
        <p:spPr>
          <a:xfrm>
            <a:off x="9614654" y="3049905"/>
            <a:ext cx="4221956" cy="2082998"/>
          </a:xfrm>
          <a:prstGeom prst="roundRect">
            <a:avLst>
              <a:gd fmla="val 10536" name="adj"/>
            </a:avLst>
          </a:prstGeom>
          <a:solidFill>
            <a:srgbClr val="FFFFFF"/>
          </a:solidFill>
          <a:ln cap="flat" cmpd="sng" w="45700">
            <a:solidFill>
              <a:srgbClr val="D8D4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6"/>
          <p:cNvSpPr/>
          <p:nvPr/>
        </p:nvSpPr>
        <p:spPr>
          <a:xfrm>
            <a:off x="9568934" y="3049905"/>
            <a:ext cx="182880" cy="2082998"/>
          </a:xfrm>
          <a:prstGeom prst="roundRect">
            <a:avLst>
              <a:gd fmla="val 154651" name="adj"/>
            </a:avLst>
          </a:prstGeom>
          <a:solidFill>
            <a:srgbClr val="2F3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
          <p:cNvSpPr/>
          <p:nvPr/>
        </p:nvSpPr>
        <p:spPr>
          <a:xfrm>
            <a:off x="9986010" y="3284101"/>
            <a:ext cx="3038475" cy="294680"/>
          </a:xfrm>
          <a:prstGeom prst="rect">
            <a:avLst/>
          </a:prstGeom>
          <a:noFill/>
          <a:ln>
            <a:noFill/>
          </a:ln>
        </p:spPr>
        <p:txBody>
          <a:bodyPr anchorCtr="0" anchor="t" bIns="0" lIns="0" spcFirstLastPara="1" rIns="0" wrap="square" tIns="0">
            <a:noAutofit/>
          </a:bodyPr>
          <a:lstStyle/>
          <a:p>
            <a:pPr indent="0" lvl="0" marL="0" marR="0" rtl="0" algn="l">
              <a:lnSpc>
                <a:spcPct val="124324"/>
              </a:lnSpc>
              <a:spcBef>
                <a:spcPts val="0"/>
              </a:spcBef>
              <a:spcAft>
                <a:spcPts val="0"/>
              </a:spcAft>
              <a:buClr>
                <a:srgbClr val="333333"/>
              </a:buClr>
              <a:buSzPts val="1850"/>
              <a:buFont typeface="Inter"/>
              <a:buNone/>
            </a:pPr>
            <a:r>
              <a:rPr b="1" i="0" lang="en-US" sz="1850" u="none" cap="none" strike="noStrike">
                <a:solidFill>
                  <a:srgbClr val="333333"/>
                </a:solidFill>
                <a:latin typeface="Inter"/>
                <a:ea typeface="Inter"/>
                <a:cs typeface="Inter"/>
                <a:sym typeface="Inter"/>
              </a:rPr>
              <a:t>Configure Your CRM Rules</a:t>
            </a:r>
            <a:endParaRPr b="0" i="0" sz="1850" u="none" cap="none" strike="noStrike"/>
          </a:p>
        </p:txBody>
      </p:sp>
      <p:sp>
        <p:nvSpPr>
          <p:cNvPr id="251" name="Google Shape;251;p16"/>
          <p:cNvSpPr/>
          <p:nvPr/>
        </p:nvSpPr>
        <p:spPr>
          <a:xfrm>
            <a:off x="9986010" y="3691890"/>
            <a:ext cx="3616404" cy="1206818"/>
          </a:xfrm>
          <a:prstGeom prst="rect">
            <a:avLst/>
          </a:prstGeom>
          <a:noFill/>
          <a:ln>
            <a:noFill/>
          </a:ln>
        </p:spPr>
        <p:txBody>
          <a:bodyPr anchorCtr="0" anchor="t" bIns="0" lIns="0" spcFirstLastPara="1" rIns="0" wrap="square" tIns="0">
            <a:noAutofit/>
          </a:bodyPr>
          <a:lstStyle/>
          <a:p>
            <a:pPr indent="0" lvl="0" marL="0" marR="0" rtl="0" algn="l">
              <a:lnSpc>
                <a:spcPct val="162068"/>
              </a:lnSpc>
              <a:spcBef>
                <a:spcPts val="0"/>
              </a:spcBef>
              <a:spcAft>
                <a:spcPts val="0"/>
              </a:spcAft>
              <a:buClr>
                <a:srgbClr val="333333"/>
              </a:buClr>
              <a:buSzPts val="1450"/>
              <a:buFont typeface="IBM Plex Sans"/>
              <a:buNone/>
            </a:pPr>
            <a:r>
              <a:rPr b="0" i="0" lang="en-US" sz="1450" u="none" cap="none" strike="noStrike">
                <a:solidFill>
                  <a:srgbClr val="333333"/>
                </a:solidFill>
                <a:latin typeface="IBM Plex Sans"/>
                <a:ea typeface="IBM Plex Sans"/>
                <a:cs typeface="IBM Plex Sans"/>
                <a:sym typeface="IBM Plex Sans"/>
              </a:rPr>
              <a:t>Implement automated stage progression rules inside your specific CRM platform (e.g., HubSpot or Salesforce) to enforce consistent execution.</a:t>
            </a:r>
            <a:endParaRPr b="0" i="0" sz="1450" u="none" cap="none" strike="noStrike"/>
          </a:p>
        </p:txBody>
      </p:sp>
      <p:sp>
        <p:nvSpPr>
          <p:cNvPr id="252" name="Google Shape;252;p16"/>
          <p:cNvSpPr/>
          <p:nvPr/>
        </p:nvSpPr>
        <p:spPr>
          <a:xfrm>
            <a:off x="793790" y="5557004"/>
            <a:ext cx="11017329" cy="1644610"/>
          </a:xfrm>
          <a:prstGeom prst="roundRect">
            <a:avLst>
              <a:gd fmla="val 17197" name="adj"/>
            </a:avLst>
          </a:prstGeom>
          <a:solidFill>
            <a:srgbClr val="C6CD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53" name="Google Shape;253;p16"/>
          <p:cNvPicPr preferRelativeResize="0"/>
          <p:nvPr/>
        </p:nvPicPr>
        <p:blipFill rotWithShape="1">
          <a:blip r:embed="rId3">
            <a:alphaModFix/>
          </a:blip>
          <a:srcRect b="0" l="0" r="0" t="0"/>
          <a:stretch/>
        </p:blipFill>
        <p:spPr>
          <a:xfrm>
            <a:off x="982266" y="5819299"/>
            <a:ext cx="353497" cy="282773"/>
          </a:xfrm>
          <a:prstGeom prst="rect">
            <a:avLst/>
          </a:prstGeom>
          <a:noFill/>
          <a:ln>
            <a:noFill/>
          </a:ln>
        </p:spPr>
      </p:pic>
      <p:sp>
        <p:nvSpPr>
          <p:cNvPr id="254" name="Google Shape;254;p16"/>
          <p:cNvSpPr/>
          <p:nvPr/>
        </p:nvSpPr>
        <p:spPr>
          <a:xfrm>
            <a:off x="1524238" y="5792510"/>
            <a:ext cx="6269236" cy="353378"/>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000000"/>
              </a:buClr>
              <a:buSzPts val="2200"/>
              <a:buFont typeface="Inter"/>
              <a:buNone/>
            </a:pPr>
            <a:r>
              <a:rPr b="1" i="0" lang="en-US" sz="2200" u="none" cap="none" strike="noStrike">
                <a:solidFill>
                  <a:srgbClr val="000000"/>
                </a:solidFill>
                <a:latin typeface="Inter"/>
                <a:ea typeface="Inter"/>
                <a:cs typeface="Inter"/>
                <a:sym typeface="Inter"/>
              </a:rPr>
              <a:t>Book Your 30-Minute Tune-Up Discovery Call</a:t>
            </a:r>
            <a:endParaRPr b="0" i="0" sz="2200" u="none" cap="none" strike="noStrike"/>
          </a:p>
        </p:txBody>
      </p:sp>
      <p:sp>
        <p:nvSpPr>
          <p:cNvPr id="255" name="Google Shape;255;p16"/>
          <p:cNvSpPr/>
          <p:nvPr/>
        </p:nvSpPr>
        <p:spPr>
          <a:xfrm>
            <a:off x="1524238" y="6334363"/>
            <a:ext cx="10098405" cy="603409"/>
          </a:xfrm>
          <a:prstGeom prst="rect">
            <a:avLst/>
          </a:prstGeom>
          <a:noFill/>
          <a:ln>
            <a:noFill/>
          </a:ln>
        </p:spPr>
        <p:txBody>
          <a:bodyPr anchorCtr="0" anchor="t" bIns="0" lIns="0" spcFirstLastPara="1" rIns="0" wrap="square" tIns="0">
            <a:noAutofit/>
          </a:bodyPr>
          <a:lstStyle/>
          <a:p>
            <a:pPr indent="0" lvl="0" marL="0" marR="0" rtl="0" algn="l">
              <a:lnSpc>
                <a:spcPct val="162068"/>
              </a:lnSpc>
              <a:spcBef>
                <a:spcPts val="0"/>
              </a:spcBef>
              <a:spcAft>
                <a:spcPts val="0"/>
              </a:spcAft>
              <a:buClr>
                <a:srgbClr val="000000"/>
              </a:buClr>
              <a:buSzPts val="1450"/>
              <a:buFont typeface="IBM Plex Sans"/>
              <a:buNone/>
            </a:pPr>
            <a:r>
              <a:rPr b="0" i="0" lang="en-US" sz="1450" u="none" cap="none" strike="noStrike">
                <a:solidFill>
                  <a:srgbClr val="000000"/>
                </a:solidFill>
                <a:latin typeface="IBM Plex Sans"/>
                <a:ea typeface="IBM Plex Sans"/>
                <a:cs typeface="IBM Plex Sans"/>
                <a:sym typeface="IBM Plex Sans"/>
              </a:rPr>
              <a:t>Let FlowOps360™ help you refine your sales process map and buyer journey alignment. Our experts will analyze your specific situation and provide actionable recommendations to improve forecast accuracy and shorten your sales cycle.</a:t>
            </a:r>
            <a:endParaRPr b="0" i="0" sz="1450" u="none" cap="none" strike="noStrike"/>
          </a:p>
        </p:txBody>
      </p:sp>
      <p:pic>
        <p:nvPicPr>
          <p:cNvPr descr="preencoded.png" id="256" name="Google Shape;256;p16"/>
          <p:cNvPicPr preferRelativeResize="0"/>
          <p:nvPr/>
        </p:nvPicPr>
        <p:blipFill rotWithShape="1">
          <a:blip r:embed="rId4">
            <a:alphaModFix/>
          </a:blip>
          <a:srcRect b="0" l="0" r="0" t="0"/>
          <a:stretch/>
        </p:blipFill>
        <p:spPr>
          <a:xfrm>
            <a:off x="12438102" y="6120051"/>
            <a:ext cx="1246584" cy="518398"/>
          </a:xfrm>
          <a:prstGeom prst="rect">
            <a:avLst/>
          </a:prstGeom>
          <a:noFill/>
          <a:ln>
            <a:noFill/>
          </a:ln>
        </p:spPr>
      </p:pic>
      <p:sp>
        <p:nvSpPr>
          <p:cNvPr id="257" name="Google Shape;257;p16"/>
          <p:cNvSpPr/>
          <p:nvPr/>
        </p:nvSpPr>
        <p:spPr>
          <a:xfrm>
            <a:off x="178594" y="7741325"/>
            <a:ext cx="2093238" cy="22229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Tingom Group | FlowOps360™</a:t>
            </a:r>
            <a:endParaRPr b="0" i="0" sz="1050" u="none" cap="none" strike="noStrike"/>
          </a:p>
        </p:txBody>
      </p:sp>
      <p:sp>
        <p:nvSpPr>
          <p:cNvPr id="258" name="Google Shape;258;p16"/>
          <p:cNvSpPr/>
          <p:nvPr/>
        </p:nvSpPr>
        <p:spPr>
          <a:xfrm>
            <a:off x="6390799" y="7741325"/>
            <a:ext cx="1848803" cy="222290"/>
          </a:xfrm>
          <a:prstGeom prst="rect">
            <a:avLst/>
          </a:prstGeom>
          <a:noFill/>
          <a:ln>
            <a:noFill/>
          </a:ln>
        </p:spPr>
        <p:txBody>
          <a:bodyPr anchorCtr="0" anchor="t" bIns="0" lIns="0" spcFirstLastPara="1" rIns="0" wrap="square" tIns="0">
            <a:noAutofit/>
          </a:bodyPr>
          <a:lstStyle/>
          <a:p>
            <a:pPr indent="0" lvl="0" marL="0" marR="0" rtl="0" algn="ctr">
              <a:lnSpc>
                <a:spcPct val="166666"/>
              </a:lnSpc>
              <a:spcBef>
                <a:spcPts val="0"/>
              </a:spcBef>
              <a:spcAft>
                <a:spcPts val="0"/>
              </a:spcAft>
              <a:buClr>
                <a:srgbClr val="333333"/>
              </a:buClr>
              <a:buSzPts val="1050"/>
              <a:buFont typeface="IBM Plex Sans"/>
              <a:buNone/>
            </a:pPr>
            <a:r>
              <a:rPr b="0" i="0" lang="en-US" sz="1050" u="none" cap="none" strike="noStrike">
                <a:solidFill>
                  <a:srgbClr val="333333"/>
                </a:solidFill>
                <a:latin typeface="IBM Plex Sans"/>
                <a:ea typeface="IBM Plex Sans"/>
                <a:cs typeface="IBM Plex Sans"/>
                <a:sym typeface="IBM Plex Sans"/>
              </a:rPr>
              <a:t>© 2025 Tingom Group, LLC</a:t>
            </a:r>
            <a:endParaRPr b="0" i="0" sz="1050" u="none" cap="none" strike="noStrike"/>
          </a:p>
        </p:txBody>
      </p:sp>
      <p:pic>
        <p:nvPicPr>
          <p:cNvPr descr="preencoded.png" id="259" name="Google Shape;259;p16"/>
          <p:cNvPicPr preferRelativeResize="0"/>
          <p:nvPr/>
        </p:nvPicPr>
        <p:blipFill rotWithShape="1">
          <a:blip r:embed="rId5">
            <a:alphaModFix/>
          </a:blip>
          <a:srcRect b="0" l="0" r="0" t="0"/>
          <a:stretch/>
        </p:blipFill>
        <p:spPr>
          <a:xfrm>
            <a:off x="13630870" y="7679174"/>
            <a:ext cx="821055" cy="3467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